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Lst>
  <p:sldSz cy="5143500" cx="9144000"/>
  <p:notesSz cx="6858000" cy="9144000"/>
  <p:embeddedFontLst>
    <p:embeddedFont>
      <p:font typeface="Roboto"/>
      <p:regular r:id="rId108"/>
      <p:bold r:id="rId109"/>
      <p:italic r:id="rId110"/>
      <p:boldItalic r:id="rId111"/>
    </p:embeddedFont>
    <p:embeddedFont>
      <p:font typeface="Roboto Condensed"/>
      <p:regular r:id="rId112"/>
      <p:bold r:id="rId113"/>
      <p:italic r:id="rId114"/>
      <p:boldItalic r:id="rId115"/>
    </p:embeddedFont>
    <p:embeddedFont>
      <p:font typeface="Roboto Condensed Light"/>
      <p:regular r:id="rId116"/>
      <p:bold r:id="rId117"/>
      <p:italic r:id="rId118"/>
      <p:boldItalic r:id="rId119"/>
    </p:embeddedFont>
    <p:embeddedFont>
      <p:font typeface="Roboto Light"/>
      <p:regular r:id="rId120"/>
      <p:bold r:id="rId121"/>
      <p:italic r:id="rId122"/>
      <p:boldItalic r:id="rId123"/>
    </p:embeddedFont>
    <p:embeddedFont>
      <p:font typeface="Oswald"/>
      <p:regular r:id="rId124"/>
      <p:bold r:id="rId125"/>
    </p:embeddedFont>
    <p:embeddedFont>
      <p:font typeface="Open Sans Light"/>
      <p:regular r:id="rId126"/>
      <p:bold r:id="rId127"/>
      <p:italic r:id="rId128"/>
      <p:boldItalic r:id="rId129"/>
    </p:embeddedFont>
    <p:embeddedFont>
      <p:font typeface="Slabo 27px"/>
      <p:regular r:id="rId130"/>
    </p:embeddedFont>
    <p:embeddedFont>
      <p:font typeface="Open Sans"/>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BCC37C5-617B-410C-8E7A-0608FC5923CC}">
  <a:tblStyle styleId="{CBCC37C5-617B-410C-8E7A-0608FC5923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bold.fntdata"/><Relationship Id="rId108" Type="http://schemas.openxmlformats.org/officeDocument/2006/relationships/font" Target="fonts/Roboto-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OpenSansLight-boldItalic.fntdata"/><Relationship Id="rId128" Type="http://schemas.openxmlformats.org/officeDocument/2006/relationships/font" Target="fonts/OpenSansLight-italic.fntdata"/><Relationship Id="rId127" Type="http://schemas.openxmlformats.org/officeDocument/2006/relationships/font" Target="fonts/OpenSansLight-bold.fntdata"/><Relationship Id="rId126" Type="http://schemas.openxmlformats.org/officeDocument/2006/relationships/font" Target="fonts/OpenSansLight-regular.fntdata"/><Relationship Id="rId26" Type="http://schemas.openxmlformats.org/officeDocument/2006/relationships/slide" Target="slides/slide21.xml"/><Relationship Id="rId121" Type="http://schemas.openxmlformats.org/officeDocument/2006/relationships/font" Target="fonts/RobotoLight-bold.fntdata"/><Relationship Id="rId25" Type="http://schemas.openxmlformats.org/officeDocument/2006/relationships/slide" Target="slides/slide20.xml"/><Relationship Id="rId120" Type="http://schemas.openxmlformats.org/officeDocument/2006/relationships/font" Target="fonts/RobotoLight-regular.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Oswald-bold.fntdata"/><Relationship Id="rId29" Type="http://schemas.openxmlformats.org/officeDocument/2006/relationships/slide" Target="slides/slide24.xml"/><Relationship Id="rId124" Type="http://schemas.openxmlformats.org/officeDocument/2006/relationships/font" Target="fonts/Oswald-regular.fntdata"/><Relationship Id="rId123" Type="http://schemas.openxmlformats.org/officeDocument/2006/relationships/font" Target="fonts/RobotoLight-boldItalic.fntdata"/><Relationship Id="rId122" Type="http://schemas.openxmlformats.org/officeDocument/2006/relationships/font" Target="fonts/RobotoLight-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CondensedLight-italic.fntdata"/><Relationship Id="rId117" Type="http://schemas.openxmlformats.org/officeDocument/2006/relationships/font" Target="fonts/RobotoCondensedLight-bold.fntdata"/><Relationship Id="rId116" Type="http://schemas.openxmlformats.org/officeDocument/2006/relationships/font" Target="fonts/RobotoCondensedLight-regular.fntdata"/><Relationship Id="rId115" Type="http://schemas.openxmlformats.org/officeDocument/2006/relationships/font" Target="fonts/RobotoCondensed-boldItalic.fntdata"/><Relationship Id="rId119" Type="http://schemas.openxmlformats.org/officeDocument/2006/relationships/font" Target="fonts/RobotoCondensedLight-boldItalic.fntdata"/><Relationship Id="rId15" Type="http://schemas.openxmlformats.org/officeDocument/2006/relationships/slide" Target="slides/slide10.xml"/><Relationship Id="rId110" Type="http://schemas.openxmlformats.org/officeDocument/2006/relationships/font" Target="fonts/Roboto-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Condensed-italic.fntdata"/><Relationship Id="rId18" Type="http://schemas.openxmlformats.org/officeDocument/2006/relationships/slide" Target="slides/slide13.xml"/><Relationship Id="rId113" Type="http://schemas.openxmlformats.org/officeDocument/2006/relationships/font" Target="fonts/RobotoCondensed-bold.fntdata"/><Relationship Id="rId112" Type="http://schemas.openxmlformats.org/officeDocument/2006/relationships/font" Target="fonts/RobotoCondensed-regular.fntdata"/><Relationship Id="rId111" Type="http://schemas.openxmlformats.org/officeDocument/2006/relationships/font" Target="fonts/Roboto-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OpenSans-bold.fntdata"/><Relationship Id="rId131" Type="http://schemas.openxmlformats.org/officeDocument/2006/relationships/font" Target="fonts/OpenSans-regular.fntdata"/><Relationship Id="rId130" Type="http://schemas.openxmlformats.org/officeDocument/2006/relationships/font" Target="fonts/Slabo27px-regular.fntdata"/><Relationship Id="rId134" Type="http://schemas.openxmlformats.org/officeDocument/2006/relationships/font" Target="fonts/OpenSans-boldItalic.fntdata"/><Relationship Id="rId133" Type="http://schemas.openxmlformats.org/officeDocument/2006/relationships/font" Target="fonts/OpenSans-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qnu-WoUBOa6JAfpoIsoZHSNSvUW53ManAOXHraTxRI/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quickdraw.withgoogle.com/"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quickdraw.withgoogle.com/data"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515028"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515028"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515028"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234157717_Automated_Detection_and_Grading_of_Diabetic_Maculopathy_in_Digital_Retinal_Imag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_GdSC1Z1Kz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googleblog.com/2016/09/a-neural-network-for-machine.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googleblog.com/2016/11/zero-shot-translation-with-googles.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ic-tac-toe" TargetMode="External"/><Relationship Id="rId3" Type="http://schemas.openxmlformats.org/officeDocument/2006/relationships/hyperlink" Target="https://www.blog.google/topics/google-asia/alphagos-next-mov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qnu-WoUBOa6JAfpoIsoZHSNSvUW53ManAOXHraTxRI/edi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mindmap-brainstorm-idea-innovation-2123973/"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googleblog.com/2014/09/building-deeper-understanding-of-images.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sistant.google.com/"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nago.com/technology/"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lhshelpdesk.files.wordpress.com/2016/03/my-youtube-watch-history.png?w=700"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f.mil/News/Features/Display/Article/142673/the-fire-inside-an-air-force-chefs-journey-to-culinary-excellence/"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african-afro-black-cartoon-face-2026579/" TargetMode="External"/><Relationship Id="rId3" Type="http://schemas.openxmlformats.org/officeDocument/2006/relationships/hyperlink" Target="https://pixabay.com/en/cartoon-chef-comic-comic-characters-2025821/"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computer-encrypt-encryption-1294045/" TargetMode="External"/><Relationship Id="rId3" Type="http://schemas.openxmlformats.org/officeDocument/2006/relationships/hyperlink" Target="https://pixabay.com/en/distribution-normal-statistics-159626/" TargetMode="External"/><Relationship Id="rId4" Type="http://schemas.openxmlformats.org/officeDocument/2006/relationships/hyperlink" Target="https://pixabay.com/en/symbol-gui-internet-internet-page-2444430/"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laptop-computer-open-screen-blank-310098/" TargetMode="External"/><Relationship Id="rId3" Type="http://schemas.openxmlformats.org/officeDocument/2006/relationships/hyperlink" Target="https://commons.wikimedia.org/wiki/File:Tumbeasts_server.p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photos/mobile%20phone/"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photos/geck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155561/"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3355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clipart.org/detail/167549/green-tick-simple"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mindmap-overview-1469592/"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qnu-WoUBOa6JAfpoIsoZHSNSvUW53ManAOXHraTxRI/edit"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ae/imghp"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qnu-WoUBOa6JAfpoIsoZHSNSvUW53ManAOXHraTxRI/edit"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Facilitator doc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23a958f850_0_3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Google Shape;164;g23a958f85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Classification Example 2: Students experience a computer classifying a drawing (5 - 10 minutes)</a:t>
            </a:r>
            <a:endParaRPr>
              <a:solidFill>
                <a:schemeClr val="dk1"/>
              </a:solidFill>
            </a:endParaRPr>
          </a:p>
          <a:p>
            <a:pPr indent="-317500" lvl="0" marL="457200" rtl="0">
              <a:lnSpc>
                <a:spcPct val="115000"/>
              </a:lnSpc>
              <a:spcBef>
                <a:spcPts val="0"/>
              </a:spcBef>
              <a:spcAft>
                <a:spcPts val="0"/>
              </a:spcAft>
              <a:buSzPts val="1400"/>
              <a:buAutoNum type="arabicPeriod"/>
            </a:pPr>
            <a:r>
              <a:rPr lang="en">
                <a:solidFill>
                  <a:schemeClr val="dk1"/>
                </a:solidFill>
              </a:rPr>
              <a:t>Navigate the browser to the Quickdraw web application </a:t>
            </a:r>
            <a:r>
              <a:rPr lang="en" u="sng">
                <a:solidFill>
                  <a:srgbClr val="1155CC"/>
                </a:solidFill>
                <a:hlinkClick r:id="rId2"/>
              </a:rPr>
              <a:t>http://quickdraw.withgoogle.com/</a:t>
            </a:r>
            <a:endParaRPr i="1">
              <a:solidFill>
                <a:schemeClr val="dk1"/>
              </a:solidFill>
            </a:endParaRPr>
          </a:p>
          <a:p>
            <a:pPr indent="-317500" lvl="0" marL="457200" rtl="0">
              <a:lnSpc>
                <a:spcPct val="115000"/>
              </a:lnSpc>
              <a:spcBef>
                <a:spcPts val="0"/>
              </a:spcBef>
              <a:spcAft>
                <a:spcPts val="0"/>
              </a:spcAft>
              <a:buSzPts val="1400"/>
              <a:buAutoNum type="arabicPeriod"/>
            </a:pPr>
            <a:r>
              <a:rPr i="1" lang="en">
                <a:solidFill>
                  <a:schemeClr val="dk1"/>
                </a:solidFill>
              </a:rPr>
              <a:t>Option 1</a:t>
            </a:r>
            <a:r>
              <a:rPr lang="en">
                <a:solidFill>
                  <a:schemeClr val="dk1"/>
                </a:solidFill>
              </a:rPr>
              <a:t> - If enough technology is available, pair students and let them try it out</a:t>
            </a:r>
            <a:endParaRPr>
              <a:solidFill>
                <a:schemeClr val="dk1"/>
              </a:solidFill>
            </a:endParaRPr>
          </a:p>
          <a:p>
            <a:pPr indent="-317500" lvl="0" marL="457200" rtl="0">
              <a:lnSpc>
                <a:spcPct val="115000"/>
              </a:lnSpc>
              <a:spcBef>
                <a:spcPts val="0"/>
              </a:spcBef>
              <a:spcAft>
                <a:spcPts val="0"/>
              </a:spcAft>
              <a:buSzPts val="1400"/>
              <a:buAutoNum type="arabicPeriod"/>
            </a:pPr>
            <a:r>
              <a:rPr i="1" lang="en">
                <a:solidFill>
                  <a:schemeClr val="dk1"/>
                </a:solidFill>
              </a:rPr>
              <a:t>Option 2</a:t>
            </a:r>
            <a:r>
              <a:rPr lang="en">
                <a:solidFill>
                  <a:schemeClr val="dk1"/>
                </a:solidFill>
              </a:rPr>
              <a:t> - Display the website from the projector</a:t>
            </a:r>
            <a:endParaRPr>
              <a:solidFill>
                <a:schemeClr val="dk1"/>
              </a:solidFill>
            </a:endParaRPr>
          </a:p>
          <a:p>
            <a:pPr indent="-317500" lvl="0" marL="457200" rtl="0">
              <a:lnSpc>
                <a:spcPct val="115000"/>
              </a:lnSpc>
              <a:spcBef>
                <a:spcPts val="0"/>
              </a:spcBef>
              <a:spcAft>
                <a:spcPts val="0"/>
              </a:spcAft>
              <a:buSzPts val="1400"/>
              <a:buAutoNum type="arabicPeriod"/>
            </a:pPr>
            <a:r>
              <a:rPr lang="en">
                <a:solidFill>
                  <a:schemeClr val="dk1"/>
                </a:solidFill>
              </a:rPr>
              <a:t>Say to the students, "for each of these examples the computer has classified objects. In the first, the computer is able to classify which images are pizza and in the second, the computer determines what type of object from a drawing"</a:t>
            </a:r>
            <a:endParaRPr>
              <a:solidFill>
                <a:schemeClr val="dk1"/>
              </a:solidFill>
            </a:endParaRPr>
          </a:p>
          <a:p>
            <a:pPr indent="-317500" lvl="0" marL="457200" rtl="0">
              <a:lnSpc>
                <a:spcPct val="115000"/>
              </a:lnSpc>
              <a:spcBef>
                <a:spcPts val="0"/>
              </a:spcBef>
              <a:spcAft>
                <a:spcPts val="0"/>
              </a:spcAft>
              <a:buSzPts val="1400"/>
              <a:buAutoNum type="arabicPeriod"/>
            </a:pPr>
            <a:r>
              <a:rPr lang="en">
                <a:solidFill>
                  <a:schemeClr val="dk1"/>
                </a:solidFill>
              </a:rPr>
              <a:t>Ask the students to recall the earlier exercise about the mystery food. Remind them the challenge of doing this via a list of rules because the number of rules increases with the number of possibilities.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28bda4284b_4_18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6" name="Google Shape;1186;g28bda4284b_4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28bda4284b_4_20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4" name="Google Shape;1204;g28bda4284b_4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313cf4f1c8_0_1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4" name="Google Shape;1244;g313cf4f1c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3a958f850_0_3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Google Shape;174;g23a958f85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Show the students examples from the data from Quickdraw.</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Option 1 - Show the slide with some data for bicycles</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Option 2 - Open </a:t>
            </a:r>
            <a:r>
              <a:rPr lang="en" u="sng">
                <a:solidFill>
                  <a:srgbClr val="1155CC"/>
                </a:solidFill>
                <a:hlinkClick r:id="rId2"/>
              </a:rPr>
              <a:t>https://quickdraw.withgoogle.com/data</a:t>
            </a:r>
            <a:r>
              <a:rPr lang="en">
                <a:solidFill>
                  <a:schemeClr val="dk1"/>
                </a:solidFill>
              </a:rPr>
              <a:t> to see more of the data</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Say to the students, "It would be very difficult if not impossible to create instructions that would cover all of the possible ways to identify pizza or ways to draw an object so machine learning gains this understanding from examples. For the Quick Draw example, the machine was trained to thousands of bicycle drawings where it learned characteristics of lines that can be used to represent a bicycle and it can do that with lots of other objects"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23c47c9447_0_2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Google Shape;186;g23c47c944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What can Machine Learning Do? - Classify</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Say to the students, "Machine Learning is a system that trains on data to recognize patterns, and then uses those patterns to make predictions on new data. One common Machine Learning task is classifying objects through media such as images or audio.  In this example, an image of a lion was uploaded to an classifier via the Google Cloud Vision API where it applied the labels, 'Lion', 'Wildlife', and 'Mammal'." This is similar to the previous example where Google Image Search found results for pizza.</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Ask the students, "What other things could you possibly train a machine learning classifier to recognize?"</a:t>
            </a:r>
            <a:endParaRPr>
              <a:solidFill>
                <a:schemeClr val="dk1"/>
              </a:solidFill>
            </a:endParaRPr>
          </a:p>
          <a:p>
            <a:pPr indent="-317500" lvl="1" marL="914400" rtl="0">
              <a:lnSpc>
                <a:spcPct val="115000"/>
              </a:lnSpc>
              <a:spcBef>
                <a:spcPts val="0"/>
              </a:spcBef>
              <a:spcAft>
                <a:spcPts val="0"/>
              </a:spcAft>
              <a:buClr>
                <a:schemeClr val="dk1"/>
              </a:buClr>
              <a:buSzPts val="1400"/>
              <a:buAutoNum type="alphaLcPeriod"/>
            </a:pPr>
            <a:r>
              <a:rPr lang="en">
                <a:solidFill>
                  <a:schemeClr val="dk1"/>
                </a:solidFill>
              </a:rPr>
              <a:t>Some examples could include</a:t>
            </a:r>
            <a:endParaRPr>
              <a:solidFill>
                <a:schemeClr val="dk1"/>
              </a:solidFill>
            </a:endParaRPr>
          </a:p>
          <a:p>
            <a:pPr indent="-317500" lvl="2" marL="1371600" rtl="0">
              <a:lnSpc>
                <a:spcPct val="115000"/>
              </a:lnSpc>
              <a:spcBef>
                <a:spcPts val="0"/>
              </a:spcBef>
              <a:spcAft>
                <a:spcPts val="0"/>
              </a:spcAft>
              <a:buClr>
                <a:schemeClr val="dk1"/>
              </a:buClr>
              <a:buSzPts val="1400"/>
              <a:buAutoNum type="romanLcPeriod"/>
            </a:pPr>
            <a:r>
              <a:rPr lang="en">
                <a:solidFill>
                  <a:schemeClr val="dk1"/>
                </a:solidFill>
              </a:rPr>
              <a:t>speech for transcription or recognizing the language</a:t>
            </a:r>
            <a:endParaRPr>
              <a:solidFill>
                <a:schemeClr val="dk1"/>
              </a:solidFill>
            </a:endParaRPr>
          </a:p>
          <a:p>
            <a:pPr indent="-317500" lvl="2" marL="1371600" rtl="0">
              <a:lnSpc>
                <a:spcPct val="115000"/>
              </a:lnSpc>
              <a:spcBef>
                <a:spcPts val="0"/>
              </a:spcBef>
              <a:spcAft>
                <a:spcPts val="0"/>
              </a:spcAft>
              <a:buClr>
                <a:schemeClr val="dk1"/>
              </a:buClr>
              <a:buSzPts val="1400"/>
              <a:buAutoNum type="romanLcPeriod"/>
            </a:pPr>
            <a:r>
              <a:rPr lang="en">
                <a:solidFill>
                  <a:schemeClr val="dk1"/>
                </a:solidFill>
              </a:rPr>
              <a:t>music for determining the artist or genre</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Say to the students, "A challenge with these types of problems can be if the system does not have enough information, it could misclassify an object or fail to know that this lion is also a type of cat"</a:t>
            </a:r>
            <a:endParaRPr/>
          </a:p>
          <a:p>
            <a:pPr indent="0" lvl="0" marL="0">
              <a:spcBef>
                <a:spcPts val="0"/>
              </a:spcBef>
              <a:spcAft>
                <a:spcPts val="0"/>
              </a:spcAft>
              <a:buNone/>
            </a:pPr>
            <a:r>
              <a:t/>
            </a:r>
            <a:endParaRPr/>
          </a:p>
          <a:p>
            <a:pPr indent="0" lvl="0" marL="0" rtl="0">
              <a:spcBef>
                <a:spcPts val="0"/>
              </a:spcBef>
              <a:spcAft>
                <a:spcPts val="0"/>
              </a:spcAft>
              <a:buNone/>
            </a:pPr>
            <a:r>
              <a:rPr lang="en" u="sng">
                <a:solidFill>
                  <a:schemeClr val="hlink"/>
                </a:solidFill>
                <a:hlinkClick r:id="rId2"/>
              </a:rPr>
              <a:t>Lion image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23c05d63d4_0_27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Google Shape;207;g23c05d63d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What can Machine Learning Do? - Cluster</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Say to the students, "Another example of the type of problem Machine Learning can be applied to is clustering similar objects. In this animation you are seeing a Machine Learning algorithm try to organize a set of data comprised of handwritten numbers 0-9.</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The goal is for each number to be in a cluster with others like it (e.g. the 5s are with the other 5s) and the handwritten numbers that are similar to each other to be closer to each other within that cluster (e.g. 2s that have a bit more of a curve would be clustered together). These types of problems can be challenging because it can be hard to know what the threshold should be for example so the number 7 is recognized as a 7 and not considered the number 2"</a:t>
            </a:r>
            <a:endParaRPr/>
          </a:p>
          <a:p>
            <a:pPr indent="0" lvl="0" marL="0">
              <a:spcBef>
                <a:spcPts val="0"/>
              </a:spcBef>
              <a:spcAft>
                <a:spcPts val="0"/>
              </a:spcAft>
              <a:buNone/>
            </a:pPr>
            <a:r>
              <a:t/>
            </a:r>
            <a:endParaRPr/>
          </a:p>
          <a:p>
            <a:pPr indent="0" lvl="0" marL="0" rtl="0">
              <a:spcBef>
                <a:spcPts val="0"/>
              </a:spcBef>
              <a:spcAft>
                <a:spcPts val="0"/>
              </a:spcAft>
              <a:buNone/>
            </a:pPr>
            <a:r>
              <a:rPr lang="en" u="sng">
                <a:solidFill>
                  <a:schemeClr val="hlink"/>
                </a:solidFill>
                <a:hlinkClick r:id="rId2"/>
              </a:rPr>
              <a:t>Lion image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23c05d63d4_0_3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Google Shape;239;g23c05d63d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What can Machine Learning Do? - Recommend</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Say to the students, "While there are other types of Machine Learning problems, another common one is prediction or recommendation. In this example, a text message was sent to another person asking if they want to meet at 3pm and the system is recommending responses based on how the person might respond." This is similar to the previous example where Google's Quickdraw application was able to predict what object you were drawing from a few lines.</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Ask the students, "What are some other examples of predictions and recommendations you've seen?"</a:t>
            </a:r>
            <a:endParaRPr>
              <a:solidFill>
                <a:schemeClr val="dk1"/>
              </a:solidFill>
            </a:endParaRPr>
          </a:p>
          <a:p>
            <a:pPr indent="-317500" lvl="1" marL="914400" rtl="0">
              <a:lnSpc>
                <a:spcPct val="115000"/>
              </a:lnSpc>
              <a:spcBef>
                <a:spcPts val="0"/>
              </a:spcBef>
              <a:spcAft>
                <a:spcPts val="0"/>
              </a:spcAft>
              <a:buClr>
                <a:schemeClr val="dk1"/>
              </a:buClr>
              <a:buSzPts val="1400"/>
              <a:buAutoNum type="alphaLcPeriod"/>
            </a:pPr>
            <a:r>
              <a:rPr lang="en">
                <a:solidFill>
                  <a:schemeClr val="dk1"/>
                </a:solidFill>
              </a:rPr>
              <a:t>Some examples could include</a:t>
            </a:r>
            <a:endParaRPr>
              <a:solidFill>
                <a:schemeClr val="dk1"/>
              </a:solidFill>
            </a:endParaRPr>
          </a:p>
          <a:p>
            <a:pPr indent="-317500" lvl="2" marL="1371600" rtl="0">
              <a:lnSpc>
                <a:spcPct val="115000"/>
              </a:lnSpc>
              <a:spcBef>
                <a:spcPts val="0"/>
              </a:spcBef>
              <a:spcAft>
                <a:spcPts val="0"/>
              </a:spcAft>
              <a:buClr>
                <a:schemeClr val="dk1"/>
              </a:buClr>
              <a:buSzPts val="1400"/>
              <a:buAutoNum type="romanLcPeriod"/>
            </a:pPr>
            <a:r>
              <a:rPr lang="en">
                <a:solidFill>
                  <a:schemeClr val="dk1"/>
                </a:solidFill>
              </a:rPr>
              <a:t>Recommendations for next video to watch on YouTube or restaurants to try</a:t>
            </a:r>
            <a:endParaRPr>
              <a:solidFill>
                <a:schemeClr val="dk1"/>
              </a:solidFill>
            </a:endParaRPr>
          </a:p>
          <a:p>
            <a:pPr indent="-317500" lvl="2" marL="1371600" rtl="0">
              <a:lnSpc>
                <a:spcPct val="115000"/>
              </a:lnSpc>
              <a:spcBef>
                <a:spcPts val="0"/>
              </a:spcBef>
              <a:spcAft>
                <a:spcPts val="0"/>
              </a:spcAft>
              <a:buClr>
                <a:schemeClr val="dk1"/>
              </a:buClr>
              <a:buSzPts val="1400"/>
              <a:buAutoNum type="romanLcPeriod"/>
            </a:pPr>
            <a:r>
              <a:rPr lang="en">
                <a:solidFill>
                  <a:schemeClr val="dk1"/>
                </a:solidFill>
              </a:rPr>
              <a:t>Suggestions for typing corrections from your keyboard</a:t>
            </a:r>
            <a:endParaRPr>
              <a:solidFill>
                <a:schemeClr val="dk1"/>
              </a:solidFill>
            </a:endParaRPr>
          </a:p>
          <a:p>
            <a:pPr indent="0" lvl="0" marL="0">
              <a:spcBef>
                <a:spcPts val="0"/>
              </a:spcBef>
              <a:spcAft>
                <a:spcPts val="0"/>
              </a:spcAft>
              <a:buNone/>
            </a:pPr>
            <a:r>
              <a:t/>
            </a:r>
            <a:endParaRPr/>
          </a:p>
          <a:p>
            <a:pPr indent="0" lvl="0" marL="0" rtl="0">
              <a:spcBef>
                <a:spcPts val="0"/>
              </a:spcBef>
              <a:spcAft>
                <a:spcPts val="0"/>
              </a:spcAft>
              <a:buNone/>
            </a:pPr>
            <a:r>
              <a:rPr lang="en" u="sng">
                <a:solidFill>
                  <a:schemeClr val="hlink"/>
                </a:solidFill>
                <a:hlinkClick r:id="rId2"/>
              </a:rPr>
              <a:t>Lion image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23c05d63d4_0_36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Google Shape;277;g23c05d63d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Example - Video Recommendations</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Say to the students, "YouTube is an example you may be familiar with. Whenever you watch a video, there are recommendations for the videos you might want to watch next."</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Ask the students, "What type of information would you need in order to recommend a video to one of your friends?"</a:t>
            </a:r>
            <a:endParaRPr>
              <a:solidFill>
                <a:schemeClr val="dk1"/>
              </a:solidFill>
            </a:endParaRPr>
          </a:p>
          <a:p>
            <a:pPr indent="-298450" lvl="0" marL="914400" rtl="0">
              <a:lnSpc>
                <a:spcPct val="115000"/>
              </a:lnSpc>
              <a:spcBef>
                <a:spcPts val="0"/>
              </a:spcBef>
              <a:spcAft>
                <a:spcPts val="0"/>
              </a:spcAft>
              <a:buClr>
                <a:schemeClr val="dk1"/>
              </a:buClr>
              <a:buSzPts val="1100"/>
              <a:buAutoNum type="arabicPeriod"/>
            </a:pPr>
            <a:r>
              <a:rPr lang="en">
                <a:solidFill>
                  <a:schemeClr val="dk1"/>
                </a:solidFill>
              </a:rPr>
              <a:t>Some examples:</a:t>
            </a:r>
            <a:endParaRPr>
              <a:solidFill>
                <a:schemeClr val="dk1"/>
              </a:solidFill>
            </a:endParaRPr>
          </a:p>
          <a:p>
            <a:pPr indent="-298450" lvl="1" marL="1371600" rtl="0">
              <a:lnSpc>
                <a:spcPct val="115000"/>
              </a:lnSpc>
              <a:spcBef>
                <a:spcPts val="0"/>
              </a:spcBef>
              <a:spcAft>
                <a:spcPts val="0"/>
              </a:spcAft>
              <a:buClr>
                <a:schemeClr val="dk1"/>
              </a:buClr>
              <a:buSzPts val="1100"/>
              <a:buAutoNum type="alphaLcPeriod"/>
            </a:pPr>
            <a:r>
              <a:rPr lang="en">
                <a:solidFill>
                  <a:schemeClr val="dk1"/>
                </a:solidFill>
              </a:rPr>
              <a:t>What types of videos they enjoy (comedy, music, educational)?</a:t>
            </a:r>
            <a:endParaRPr>
              <a:solidFill>
                <a:schemeClr val="dk1"/>
              </a:solidFill>
            </a:endParaRPr>
          </a:p>
          <a:p>
            <a:pPr indent="-298450" lvl="1" marL="1371600" rtl="0">
              <a:lnSpc>
                <a:spcPct val="115000"/>
              </a:lnSpc>
              <a:spcBef>
                <a:spcPts val="0"/>
              </a:spcBef>
              <a:spcAft>
                <a:spcPts val="0"/>
              </a:spcAft>
              <a:buClr>
                <a:schemeClr val="dk1"/>
              </a:buClr>
              <a:buSzPts val="1100"/>
              <a:buAutoNum type="alphaLcPeriod"/>
            </a:pPr>
            <a:r>
              <a:rPr lang="en">
                <a:solidFill>
                  <a:schemeClr val="dk1"/>
                </a:solidFill>
              </a:rPr>
              <a:t>What videos have they watched before that they liked?</a:t>
            </a:r>
            <a:endParaRPr>
              <a:solidFill>
                <a:schemeClr val="dk1"/>
              </a:solidFill>
            </a:endParaRPr>
          </a:p>
          <a:p>
            <a:pPr indent="-298450" lvl="1" marL="1371600" rtl="0">
              <a:lnSpc>
                <a:spcPct val="115000"/>
              </a:lnSpc>
              <a:spcBef>
                <a:spcPts val="0"/>
              </a:spcBef>
              <a:spcAft>
                <a:spcPts val="0"/>
              </a:spcAft>
              <a:buClr>
                <a:schemeClr val="dk1"/>
              </a:buClr>
              <a:buSzPts val="1100"/>
              <a:buAutoNum type="alphaLcPeriod"/>
            </a:pPr>
            <a:r>
              <a:rPr lang="en">
                <a:solidFill>
                  <a:schemeClr val="dk1"/>
                </a:solidFill>
              </a:rPr>
              <a:t>How much time they have to watch a video</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23c05d63d4_0_4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Google Shape;300;g23c05d63d4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Example - Predicting Vision Loss from Retina Images</a:t>
            </a:r>
            <a:endParaRPr>
              <a:solidFill>
                <a:schemeClr val="dk1"/>
              </a:solidFill>
            </a:endParaRPr>
          </a:p>
          <a:p>
            <a:pPr indent="-317500" lvl="0" marL="457200" rtl="0">
              <a:lnSpc>
                <a:spcPct val="115000"/>
              </a:lnSpc>
              <a:spcBef>
                <a:spcPts val="0"/>
              </a:spcBef>
              <a:spcAft>
                <a:spcPts val="0"/>
              </a:spcAft>
              <a:buSzPts val="1400"/>
              <a:buChar char="●"/>
            </a:pPr>
            <a:r>
              <a:rPr lang="en">
                <a:solidFill>
                  <a:schemeClr val="dk1"/>
                </a:solidFill>
              </a:rPr>
              <a:t>Say to the students, "Machine Learning is not just for fun, it could be used to save lives. It turns out that given enough examples, machine learning systems are able to detect issues that previously could only be found by a trained expert. </a:t>
            </a:r>
            <a:r>
              <a:rPr lang="en">
                <a:solidFill>
                  <a:srgbClr val="222222"/>
                </a:solidFill>
                <a:highlight>
                  <a:srgbClr val="FFFFFF"/>
                </a:highlight>
              </a:rPr>
              <a:t>Here you’re seeing photographs of people's retinas (in the eye).</a:t>
            </a:r>
            <a:endParaRPr>
              <a:solidFill>
                <a:srgbClr val="222222"/>
              </a:solidFill>
              <a:highlight>
                <a:srgbClr val="FFFFFF"/>
              </a:highlight>
            </a:endParaRPr>
          </a:p>
          <a:p>
            <a:pPr indent="-317500" lvl="0" marL="457200" rtl="0">
              <a:lnSpc>
                <a:spcPct val="115000"/>
              </a:lnSpc>
              <a:spcBef>
                <a:spcPts val="0"/>
              </a:spcBef>
              <a:spcAft>
                <a:spcPts val="0"/>
              </a:spcAft>
              <a:buSzPts val="1400"/>
              <a:buChar char="●"/>
            </a:pPr>
            <a:r>
              <a:rPr lang="en">
                <a:solidFill>
                  <a:srgbClr val="222222"/>
                </a:solidFill>
                <a:highlight>
                  <a:srgbClr val="FFFFFF"/>
                </a:highlight>
              </a:rPr>
              <a:t>Normally only trained experts can look at these photos and detect problems with people's eyes, but now a machine is able to look at them and find the problems faster. </a:t>
            </a:r>
            <a:r>
              <a:rPr lang="en">
                <a:solidFill>
                  <a:schemeClr val="dk1"/>
                </a:solidFill>
              </a:rPr>
              <a:t>Systems are also being trained to detect heart rhythm abnormalities in an EKG and more.</a:t>
            </a:r>
            <a:endParaRPr>
              <a:solidFill>
                <a:schemeClr val="dk1"/>
              </a:solidFill>
            </a:endParaRPr>
          </a:p>
          <a:p>
            <a:pPr indent="-317500" lvl="0" marL="457200" rtl="0">
              <a:lnSpc>
                <a:spcPct val="115000"/>
              </a:lnSpc>
              <a:spcBef>
                <a:spcPts val="0"/>
              </a:spcBef>
              <a:spcAft>
                <a:spcPts val="0"/>
              </a:spcAft>
              <a:buSzPts val="1400"/>
              <a:buChar char="●"/>
            </a:pPr>
            <a:r>
              <a:rPr lang="en">
                <a:solidFill>
                  <a:schemeClr val="dk1"/>
                </a:solidFill>
              </a:rPr>
              <a:t>These examples were once science fiction but are quickly becoming a reality with potential to give everyone access to life-saving medical diagnoses."</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Ask the students, "Would this be considered a classification, clustering, or recommendation type of Machine Learning problem?"</a:t>
            </a:r>
            <a:endParaRPr>
              <a:solidFill>
                <a:schemeClr val="dk1"/>
              </a:solidFill>
            </a:endParaRPr>
          </a:p>
          <a:p>
            <a:pPr indent="-317500" lvl="1" marL="914400" rtl="0">
              <a:lnSpc>
                <a:spcPct val="115000"/>
              </a:lnSpc>
              <a:spcBef>
                <a:spcPts val="0"/>
              </a:spcBef>
              <a:spcAft>
                <a:spcPts val="0"/>
              </a:spcAft>
              <a:buClr>
                <a:schemeClr val="dk1"/>
              </a:buClr>
              <a:buSzPts val="1400"/>
              <a:buChar char="○"/>
            </a:pPr>
            <a:r>
              <a:rPr lang="en">
                <a:solidFill>
                  <a:schemeClr val="dk1"/>
                </a:solidFill>
              </a:rPr>
              <a:t>This is a classification machine learning problem because the system has been trained to classify whether or not a retina has vision loss based on training from other examples.</a:t>
            </a:r>
            <a:endParaRPr>
              <a:solidFill>
                <a:schemeClr val="dk1"/>
              </a:solidFill>
            </a:endParaRPr>
          </a:p>
          <a:p>
            <a:pPr indent="0" lvl="0" marL="0">
              <a:spcBef>
                <a:spcPts val="0"/>
              </a:spcBef>
              <a:spcAft>
                <a:spcPts val="0"/>
              </a:spcAft>
              <a:buNone/>
            </a:pPr>
            <a:r>
              <a:t/>
            </a:r>
            <a:endParaRPr/>
          </a:p>
          <a:p>
            <a:pPr indent="0" lvl="0" marL="0" rtl="0">
              <a:spcBef>
                <a:spcPts val="0"/>
              </a:spcBef>
              <a:spcAft>
                <a:spcPts val="0"/>
              </a:spcAft>
              <a:buNone/>
            </a:pPr>
            <a:r>
              <a:rPr lang="en"/>
              <a:t>Retina Photographs From </a:t>
            </a:r>
            <a:r>
              <a:rPr lang="en" u="sng">
                <a:solidFill>
                  <a:schemeClr val="hlink"/>
                </a:solidFill>
                <a:hlinkClick r:id="rId2"/>
              </a:rPr>
              <a:t>Automated Detection and Grading of Diabetic Maculopathy in Digital Retinal Images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4c92a8099_0_18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Google Shape;306;g34c92a809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Example - Google Translate (previous versions)</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Say to the students, "Human experts have been key to high quality translation from one language to another. But what do you do with two people groups that have never interacted with each other and no one is available who knows both languages? This was the case for Egyptian Hieroglyphics until the Rosetta Stone was discovered.</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For years, the method Google translate used was analyzing documents produced in multiple languages such as those from the United Nations and calculating word frequency and proximity to make a translation.</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While this method performed and scaled better than explicitly programming each rules for each language, it still did not perform as well as a human translator."</a:t>
            </a:r>
            <a:endParaRPr/>
          </a:p>
          <a:p>
            <a:pPr indent="0" lvl="0" marL="0" rtl="0">
              <a:spcBef>
                <a:spcPts val="0"/>
              </a:spcBef>
              <a:spcAft>
                <a:spcPts val="0"/>
              </a:spcAft>
              <a:buNone/>
            </a:pPr>
            <a:r>
              <a:t/>
            </a:r>
            <a:endParaRPr/>
          </a:p>
          <a:p>
            <a:pPr indent="0" lvl="0" marL="0" rtl="0">
              <a:spcBef>
                <a:spcPts val="0"/>
              </a:spcBef>
              <a:spcAft>
                <a:spcPts val="0"/>
              </a:spcAft>
              <a:buNone/>
            </a:pPr>
            <a:r>
              <a:rPr lang="en"/>
              <a:t>From </a:t>
            </a:r>
            <a:r>
              <a:rPr lang="en" u="sng">
                <a:solidFill>
                  <a:schemeClr val="hlink"/>
                </a:solidFill>
                <a:hlinkClick r:id="rId2"/>
              </a:rPr>
              <a:t>Inside Google Translate video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4c92a8099_0_19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Google Shape;312;g34c92a809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Example - Google Translate (deep neural network)</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Say to the students, "A deep neural network mimics how scientists believe the brain works and it is able to learn complicated patterns and relationships in data"</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"In 2016 a machine learning system called a Deep Neural Network was implemented for Google Translate which was able to translate entire sentences rather than word-by-word (shown in green on the slide). This produced higher quality translations because they were based on the entire context of a sentence rather than a single word."</a:t>
            </a:r>
            <a:endParaRPr/>
          </a:p>
          <a:p>
            <a:pPr indent="0" lvl="0" marL="0" rtl="0">
              <a:spcBef>
                <a:spcPts val="0"/>
              </a:spcBef>
              <a:spcAft>
                <a:spcPts val="0"/>
              </a:spcAft>
              <a:buNone/>
            </a:pPr>
            <a:r>
              <a:t/>
            </a:r>
            <a:endParaRPr/>
          </a:p>
          <a:p>
            <a:pPr indent="0" lvl="0" marL="0" rtl="0">
              <a:spcBef>
                <a:spcPts val="0"/>
              </a:spcBef>
              <a:spcAft>
                <a:spcPts val="0"/>
              </a:spcAft>
              <a:buNone/>
            </a:pPr>
            <a:r>
              <a:rPr lang="en"/>
              <a:t>From </a:t>
            </a:r>
            <a:r>
              <a:rPr lang="en" u="sng">
                <a:solidFill>
                  <a:schemeClr val="hlink"/>
                </a:solidFill>
                <a:hlinkClick r:id="rId2"/>
              </a:rPr>
              <a:t>A Neural Network for Machine Translation, at Production Scale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4c92a8099_0_20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Google Shape;318;g34c92a809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Example - Google Translate (zero-shot translation)</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Say to the students, "The performance of this system is still lower than that of human expert translators, but the benefit is the ability to translate between any two languages without first translating to a reference language like English and losing some of the nuance in translation. This is an example where a Machine Learning approach where a system learns from large amounts of data, surpassed what other methods were able to accomplish."</a:t>
            </a:r>
            <a:endParaRPr b="1"/>
          </a:p>
          <a:p>
            <a:pPr indent="0" lvl="0" marL="0" rtl="0">
              <a:spcBef>
                <a:spcPts val="0"/>
              </a:spcBef>
              <a:spcAft>
                <a:spcPts val="0"/>
              </a:spcAft>
              <a:buNone/>
            </a:pPr>
            <a:r>
              <a:t/>
            </a:r>
            <a:endParaRPr/>
          </a:p>
          <a:p>
            <a:pPr indent="0" lvl="0" marL="0" rtl="0">
              <a:spcBef>
                <a:spcPts val="0"/>
              </a:spcBef>
              <a:spcAft>
                <a:spcPts val="0"/>
              </a:spcAft>
              <a:buNone/>
            </a:pPr>
            <a:r>
              <a:rPr lang="en"/>
              <a:t>From </a:t>
            </a:r>
            <a:r>
              <a:rPr lang="en" u="sng">
                <a:solidFill>
                  <a:schemeClr val="hlink"/>
                </a:solidFill>
                <a:hlinkClick r:id="rId2"/>
              </a:rPr>
              <a:t>Zero-Shot Translation with Google’s Multilingual Neural Machine Translation System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23a958f850_0_25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Google Shape;66;g23a958f850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2420b03426_0_2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Google Shape;324;g2420b0342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When to Use ML?</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Ask the students which method would be ideal for applying machine learning or traditional programming.</a:t>
            </a:r>
            <a:endParaRPr>
              <a:solidFill>
                <a:schemeClr val="dk1"/>
              </a:solidFill>
            </a:endParaRPr>
          </a:p>
          <a:p>
            <a:pPr indent="-317500" lvl="0" marL="457200" rtl="0">
              <a:lnSpc>
                <a:spcPct val="115000"/>
              </a:lnSpc>
              <a:spcBef>
                <a:spcPts val="0"/>
              </a:spcBef>
              <a:spcAft>
                <a:spcPts val="0"/>
              </a:spcAft>
              <a:buClr>
                <a:schemeClr val="dk1"/>
              </a:buClr>
              <a:buSzPts val="1400"/>
              <a:buAutoNum type="arabicPeriod"/>
            </a:pPr>
            <a:r>
              <a:rPr lang="en">
                <a:solidFill>
                  <a:schemeClr val="dk1"/>
                </a:solidFill>
              </a:rPr>
              <a:t>Click to reveal each answer then click again to reveal the next line.</a:t>
            </a:r>
            <a:endParaRPr>
              <a:solidFill>
                <a:schemeClr val="dk1"/>
              </a:solidFill>
            </a:endParaRPr>
          </a:p>
          <a:p>
            <a:pPr indent="0" lvl="0" marL="0" rtl="0">
              <a:spcBef>
                <a:spcPts val="0"/>
              </a:spcBef>
              <a:spcAft>
                <a:spcPts val="0"/>
              </a:spcAft>
              <a:buNone/>
            </a:pPr>
            <a:r>
              <a:t/>
            </a:r>
            <a:endParaRPr/>
          </a:p>
          <a:p>
            <a:pPr indent="0" lvl="0" marL="0" rtl="0">
              <a:spcBef>
                <a:spcPts val="0"/>
              </a:spcBef>
              <a:spcAft>
                <a:spcPts val="0"/>
              </a:spcAft>
              <a:buNone/>
            </a:pPr>
            <a:r>
              <a:rPr lang="en"/>
              <a:t>Explanation for each row:</a:t>
            </a:r>
            <a:endParaRPr/>
          </a:p>
          <a:p>
            <a:pPr indent="-317500" lvl="0" marL="457200" rtl="0">
              <a:spcBef>
                <a:spcPts val="0"/>
              </a:spcBef>
              <a:spcAft>
                <a:spcPts val="0"/>
              </a:spcAft>
              <a:buSzPts val="1400"/>
              <a:buChar char="●"/>
            </a:pPr>
            <a:r>
              <a:rPr lang="en"/>
              <a:t>Alphabetizing a list of song titles</a:t>
            </a:r>
            <a:endParaRPr/>
          </a:p>
          <a:p>
            <a:pPr indent="-317500" lvl="1" marL="914400" rtl="0">
              <a:spcBef>
                <a:spcPts val="0"/>
              </a:spcBef>
              <a:spcAft>
                <a:spcPts val="0"/>
              </a:spcAft>
              <a:buSzPts val="1400"/>
              <a:buChar char="○"/>
            </a:pPr>
            <a:r>
              <a:rPr lang="en"/>
              <a:t>not ML</a:t>
            </a:r>
            <a:endParaRPr/>
          </a:p>
          <a:p>
            <a:pPr indent="-317500" lvl="1" marL="914400" rtl="0">
              <a:spcBef>
                <a:spcPts val="0"/>
              </a:spcBef>
              <a:spcAft>
                <a:spcPts val="0"/>
              </a:spcAft>
              <a:buSzPts val="1400"/>
              <a:buChar char="○"/>
            </a:pPr>
            <a:r>
              <a:rPr lang="en"/>
              <a:t>It is a straightforward task that can be accomplished with traditional sorting algorithms.</a:t>
            </a:r>
            <a:endParaRPr/>
          </a:p>
          <a:p>
            <a:pPr indent="-317500" lvl="0" marL="457200" rtl="0">
              <a:spcBef>
                <a:spcPts val="0"/>
              </a:spcBef>
              <a:spcAft>
                <a:spcPts val="0"/>
              </a:spcAft>
              <a:buSzPts val="1400"/>
              <a:buChar char="●"/>
            </a:pPr>
            <a:r>
              <a:rPr lang="en"/>
              <a:t>Ranking web search results</a:t>
            </a:r>
            <a:endParaRPr/>
          </a:p>
          <a:p>
            <a:pPr indent="-317500" lvl="1" marL="914400" rtl="0">
              <a:spcBef>
                <a:spcPts val="0"/>
              </a:spcBef>
              <a:spcAft>
                <a:spcPts val="0"/>
              </a:spcAft>
              <a:buSzPts val="1400"/>
              <a:buChar char="○"/>
            </a:pPr>
            <a:r>
              <a:rPr lang="en"/>
              <a:t>Can be accomplished with both methods</a:t>
            </a:r>
            <a:endParaRPr/>
          </a:p>
          <a:p>
            <a:pPr indent="-317500" lvl="1" marL="914400" rtl="0">
              <a:spcBef>
                <a:spcPts val="0"/>
              </a:spcBef>
              <a:spcAft>
                <a:spcPts val="0"/>
              </a:spcAft>
              <a:buSzPts val="1400"/>
              <a:buChar char="○"/>
            </a:pPr>
            <a:r>
              <a:rPr lang="en"/>
              <a:t>It is both because one could use an algorithm like PageRank to rank results as Google did for many years but Machine Learning could be used to rank and recommend results to a user.</a:t>
            </a:r>
            <a:endParaRPr/>
          </a:p>
          <a:p>
            <a:pPr indent="-317500" lvl="0" marL="457200" rtl="0">
              <a:spcBef>
                <a:spcPts val="0"/>
              </a:spcBef>
              <a:spcAft>
                <a:spcPts val="0"/>
              </a:spcAft>
              <a:buSzPts val="1400"/>
              <a:buChar char="●"/>
            </a:pPr>
            <a:r>
              <a:rPr lang="en"/>
              <a:t>Recognizing an object in an image</a:t>
            </a:r>
            <a:endParaRPr/>
          </a:p>
          <a:p>
            <a:pPr indent="-317500" lvl="1" marL="914400" rtl="0">
              <a:spcBef>
                <a:spcPts val="0"/>
              </a:spcBef>
              <a:spcAft>
                <a:spcPts val="0"/>
              </a:spcAft>
              <a:buSzPts val="1400"/>
              <a:buChar char="○"/>
            </a:pPr>
            <a:r>
              <a:rPr lang="en"/>
              <a:t>ML</a:t>
            </a:r>
            <a:endParaRPr/>
          </a:p>
          <a:p>
            <a:pPr indent="-317500" lvl="1" marL="914400" rtl="0">
              <a:spcBef>
                <a:spcPts val="0"/>
              </a:spcBef>
              <a:spcAft>
                <a:spcPts val="0"/>
              </a:spcAft>
              <a:buSzPts val="1400"/>
              <a:buChar char="○"/>
            </a:pPr>
            <a:r>
              <a:rPr lang="en"/>
              <a:t>The number of possible objects is too large to efficiently use traditional programming. Machine Learning can make this process more efficient by learning patterns such as the wheel on a car rather than needing to scan every pixel.</a:t>
            </a:r>
            <a:endParaRPr/>
          </a:p>
          <a:p>
            <a:pPr indent="-317500" lvl="0" marL="457200" rtl="0">
              <a:spcBef>
                <a:spcPts val="0"/>
              </a:spcBef>
              <a:spcAft>
                <a:spcPts val="0"/>
              </a:spcAft>
              <a:buSzPts val="1400"/>
              <a:buChar char="●"/>
            </a:pPr>
            <a:r>
              <a:rPr lang="en"/>
              <a:t>Creating a computer player for an Xs Os game (aka </a:t>
            </a:r>
            <a:r>
              <a:rPr lang="en" u="sng">
                <a:solidFill>
                  <a:srgbClr val="1155CC"/>
                </a:solidFill>
                <a:hlinkClick r:id="rId2"/>
              </a:rPr>
              <a:t>Tic-Tac-Toe</a:t>
            </a:r>
            <a:r>
              <a:rPr lang="en"/>
              <a:t>)</a:t>
            </a:r>
            <a:endParaRPr/>
          </a:p>
          <a:p>
            <a:pPr indent="-317500" lvl="1" marL="914400" rtl="0">
              <a:spcBef>
                <a:spcPts val="0"/>
              </a:spcBef>
              <a:spcAft>
                <a:spcPts val="0"/>
              </a:spcAft>
              <a:buSzPts val="1400"/>
              <a:buChar char="○"/>
            </a:pPr>
            <a:r>
              <a:rPr lang="en"/>
              <a:t>Not ML</a:t>
            </a:r>
            <a:endParaRPr/>
          </a:p>
          <a:p>
            <a:pPr indent="-317500" lvl="1" marL="914400" rtl="0">
              <a:spcBef>
                <a:spcPts val="0"/>
              </a:spcBef>
              <a:spcAft>
                <a:spcPts val="0"/>
              </a:spcAft>
              <a:buSzPts val="1400"/>
              <a:buChar char="○"/>
            </a:pPr>
            <a:r>
              <a:rPr lang="en"/>
              <a:t>The space of potential moves and rules of the game are small enough to be captured in a succinct algorithm.</a:t>
            </a:r>
            <a:endParaRPr/>
          </a:p>
          <a:p>
            <a:pPr indent="-317500" lvl="0" marL="457200" rtl="0">
              <a:spcBef>
                <a:spcPts val="0"/>
              </a:spcBef>
              <a:spcAft>
                <a:spcPts val="0"/>
              </a:spcAft>
              <a:buSzPts val="1400"/>
              <a:buChar char="●"/>
            </a:pPr>
            <a:r>
              <a:rPr lang="en"/>
              <a:t>Creating a computer player for a chess game.</a:t>
            </a:r>
            <a:endParaRPr/>
          </a:p>
          <a:p>
            <a:pPr indent="-317500" lvl="1" marL="914400" rtl="0">
              <a:spcBef>
                <a:spcPts val="0"/>
              </a:spcBef>
              <a:spcAft>
                <a:spcPts val="0"/>
              </a:spcAft>
              <a:buSzPts val="1400"/>
              <a:buChar char="○"/>
            </a:pPr>
            <a:r>
              <a:rPr lang="en"/>
              <a:t>Both</a:t>
            </a:r>
            <a:endParaRPr/>
          </a:p>
          <a:p>
            <a:pPr indent="-317500" lvl="1" marL="914400" rtl="0">
              <a:spcBef>
                <a:spcPts val="0"/>
              </a:spcBef>
              <a:spcAft>
                <a:spcPts val="0"/>
              </a:spcAft>
              <a:buSzPts val="1400"/>
              <a:buChar char="○"/>
            </a:pPr>
            <a:r>
              <a:rPr lang="en"/>
              <a:t>There are many traditionally programmed chess algorithms that are able to compete at an expert level. A sufficiently well trained machine learning system could have enough learned intelligence to compete in situations it has not seen before (see </a:t>
            </a:r>
            <a:r>
              <a:rPr lang="en" u="sng">
                <a:solidFill>
                  <a:srgbClr val="1155CC"/>
                </a:solidFill>
                <a:hlinkClick r:id="rId3"/>
              </a:rPr>
              <a:t>AlphaGo</a:t>
            </a:r>
            <a:r>
              <a:rPr lang="en"/>
              <a:t>).</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34c92a8099_0_20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Google Shape;343;g34c92a809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solidFill>
                  <a:schemeClr val="dk1"/>
                </a:solidFill>
              </a:rPr>
              <a:t>Say to the students:</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At the beginning of this session you shared ways you use a computer each day</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Remind the students of a few of these either on the whiteboard or from the list you kept</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Ask the students, "How could machine learning be applied to the ways you use a computer each day?"</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After this brainstorming is complete, have students raise their hands to share the list of tasks they created.</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23c05d63d4_0_5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Google Shape;351;g23c05d63d4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Recap</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Say to the students, "This discussion was a quick overview of what Machine Learning is and where it can be useful. You may have already programmed an application like the ones you run on your phone. These apply programming and computer science where the system runs based on what it has been explicitly instructed to do. Machine Learning can be implemented in those programs to enable new functionality like the ability to recognize, recommend, and predict. In the next section you will implement Machine Learning into an application to get a sense what is possible and how you might apply this in your own software."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28bda4284b_1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Google Shape;372;g28bda4284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34cfa4bbc1_0_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Google Shape;376;g34cfa4bbc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Facilitator doc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34cfa4bbc1_0_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Google Shape;382;g34cfa4bbc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28f6bf9881_0_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Google Shape;402;g28f6bf988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28bda4284b_2_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Google Shape;407;g28bda4284b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solidFill>
                  <a:schemeClr val="dk1"/>
                </a:solidFill>
              </a:rPr>
              <a:t>Ask the question “What can Machine Learning be used for?”</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Explain to students that they will be brainstorming as many potential applications as possible.</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To prompt thinking, encourage them to consider the three categories of Machine Learning examples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Ask students to volunteer what they are before revealing answers - classification, clustering, recommendation.</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u="sng">
                <a:solidFill>
                  <a:schemeClr val="hlink"/>
                </a:solidFill>
                <a:hlinkClick r:id="rId2"/>
              </a:rPr>
              <a:t>Light Bulb is open source</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28bda4284b_2_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Google Shape;417;g28bda4284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Once the categories have been revealed, give students 3 minutes to create a brainstorm of types of Machine Learning.</a:t>
            </a:r>
            <a:endParaRPr/>
          </a:p>
          <a:p>
            <a:pPr indent="0" lvl="0" marL="0">
              <a:spcBef>
                <a:spcPts val="0"/>
              </a:spcBef>
              <a:spcAft>
                <a:spcPts val="0"/>
              </a:spcAft>
              <a:buNone/>
            </a:pPr>
            <a:r>
              <a:t/>
            </a:r>
            <a:endParaRPr/>
          </a:p>
          <a:p>
            <a:pPr indent="0" lvl="0" marL="0">
              <a:spcBef>
                <a:spcPts val="0"/>
              </a:spcBef>
              <a:spcAft>
                <a:spcPts val="0"/>
              </a:spcAft>
              <a:buNone/>
            </a:pPr>
            <a:r>
              <a:rPr lang="en"/>
              <a:t>This should be completed on large pieces of paper with board pens, but could be completed electronically if resources aren’t available.</a:t>
            </a:r>
            <a:endParaRPr/>
          </a:p>
          <a:p>
            <a:pPr indent="0" lvl="0" marL="0">
              <a:spcBef>
                <a:spcPts val="0"/>
              </a:spcBef>
              <a:spcAft>
                <a:spcPts val="0"/>
              </a:spcAft>
              <a:buNone/>
            </a:pPr>
            <a:r>
              <a:t/>
            </a:r>
            <a:endParaRPr/>
          </a:p>
          <a:p>
            <a:pPr indent="0" lvl="0" marL="0">
              <a:spcBef>
                <a:spcPts val="0"/>
              </a:spcBef>
              <a:spcAft>
                <a:spcPts val="0"/>
              </a:spcAft>
              <a:buNone/>
            </a:pPr>
            <a:r>
              <a:rPr lang="en"/>
              <a:t>The task can be completed as an independent or collaborative task, depending on the preference of the facilitator.</a:t>
            </a:r>
            <a:endParaRPr/>
          </a:p>
          <a:p>
            <a:pPr indent="0" lvl="0" mar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28bda4284b_2_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Google Shape;444;g28bda4284b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Facilitator to describe the technology seen in the picture. Can students think of any other instances where this technology would be useful?</a:t>
            </a:r>
            <a:endParaRPr/>
          </a:p>
          <a:p>
            <a:pPr indent="0" lvl="0" marL="0">
              <a:spcBef>
                <a:spcPts val="0"/>
              </a:spcBef>
              <a:spcAft>
                <a:spcPts val="0"/>
              </a:spcAft>
              <a:buNone/>
            </a:pPr>
            <a:r>
              <a:t/>
            </a:r>
            <a:endParaRPr/>
          </a:p>
          <a:p>
            <a:pPr indent="0" lvl="0" marL="0">
              <a:spcBef>
                <a:spcPts val="0"/>
              </a:spcBef>
              <a:spcAft>
                <a:spcPts val="0"/>
              </a:spcAft>
              <a:buNone/>
            </a:pPr>
            <a:r>
              <a:rPr lang="en"/>
              <a:t>Try to link to autonomous cars, robotics etc.</a:t>
            </a:r>
            <a:endParaRPr/>
          </a:p>
          <a:p>
            <a:pPr indent="0" lvl="0" marL="0">
              <a:spcBef>
                <a:spcPts val="0"/>
              </a:spcBef>
              <a:spcAft>
                <a:spcPts val="0"/>
              </a:spcAft>
              <a:buNone/>
            </a:pPr>
            <a:r>
              <a:t/>
            </a:r>
            <a:endParaRPr/>
          </a:p>
          <a:p>
            <a:pPr indent="0" lvl="0" marL="0">
              <a:spcBef>
                <a:spcPts val="0"/>
              </a:spcBef>
              <a:spcAft>
                <a:spcPts val="0"/>
              </a:spcAft>
              <a:buNone/>
            </a:pPr>
            <a:r>
              <a:rPr lang="en" u="sng">
                <a:solidFill>
                  <a:schemeClr val="hlink"/>
                </a:solidFill>
                <a:hlinkClick r:id="rId2"/>
              </a:rPr>
              <a:t>Image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23a958f850_0_2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Google Shape;93;g23a958f85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Say to the students, "With the person seated next to you, brainstorm a list of ways you use computers"</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After this brainstorming is complete, have students raise their hands to share the list of tasks they created.</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Write these as a list on the whiteboard or keep track of them somehow, as you will refer to them at the end of the session.</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28bda4284b_2_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Google Shape;451;g28bda4284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Facilitator to describe speech recognition. Can students identify why this is useful? Where have they seen / used this already?</a:t>
            </a:r>
            <a:endParaRPr/>
          </a:p>
          <a:p>
            <a:pPr indent="0" lvl="0" marL="0">
              <a:spcBef>
                <a:spcPts val="0"/>
              </a:spcBef>
              <a:spcAft>
                <a:spcPts val="0"/>
              </a:spcAft>
              <a:buNone/>
            </a:pPr>
            <a:r>
              <a:t/>
            </a:r>
            <a:endParaRPr/>
          </a:p>
          <a:p>
            <a:pPr indent="0" lvl="0" marL="0" rtl="0">
              <a:spcBef>
                <a:spcPts val="0"/>
              </a:spcBef>
              <a:spcAft>
                <a:spcPts val="0"/>
              </a:spcAft>
              <a:buNone/>
            </a:pPr>
            <a:r>
              <a:rPr lang="en"/>
              <a:t>Link to voice assistants</a:t>
            </a:r>
            <a:endParaRPr/>
          </a:p>
          <a:p>
            <a:pPr indent="0" lvl="0" marL="0">
              <a:spcBef>
                <a:spcPts val="0"/>
              </a:spcBef>
              <a:spcAft>
                <a:spcPts val="0"/>
              </a:spcAft>
              <a:buNone/>
            </a:pPr>
            <a:r>
              <a:t/>
            </a:r>
            <a:endParaRPr/>
          </a:p>
          <a:p>
            <a:pPr indent="0" lvl="0" marL="0">
              <a:spcBef>
                <a:spcPts val="0"/>
              </a:spcBef>
              <a:spcAft>
                <a:spcPts val="0"/>
              </a:spcAft>
              <a:buNone/>
            </a:pPr>
            <a:r>
              <a:rPr lang="en" u="sng">
                <a:solidFill>
                  <a:schemeClr val="hlink"/>
                </a:solidFill>
                <a:hlinkClick r:id="rId2"/>
              </a:rPr>
              <a:t>Image (left)</a:t>
            </a:r>
            <a:endParaRPr/>
          </a:p>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34cfa4bbc1_0_6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Google Shape;458;g34cfa4bbc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Facilitator to describe Natural Language Understanding ML - where have students seen examples of this technology. Facilitator should give students the opportunity to explain their understanding of NLU</a:t>
            </a:r>
            <a:endParaRPr/>
          </a:p>
          <a:p>
            <a:pPr indent="0" lvl="0" marL="0" rtl="0">
              <a:spcBef>
                <a:spcPts val="0"/>
              </a:spcBef>
              <a:spcAft>
                <a:spcPts val="0"/>
              </a:spcAft>
              <a:buNone/>
            </a:pPr>
            <a:r>
              <a:t/>
            </a:r>
            <a:endParaRPr/>
          </a:p>
          <a:p>
            <a:pPr indent="0" lvl="0" marL="0" rtl="0">
              <a:spcBef>
                <a:spcPts val="0"/>
              </a:spcBef>
              <a:spcAft>
                <a:spcPts val="0"/>
              </a:spcAft>
              <a:buNone/>
            </a:pPr>
            <a:r>
              <a:rPr lang="en" u="sng">
                <a:solidFill>
                  <a:schemeClr val="hlink"/>
                </a:solidFill>
                <a:hlinkClick r:id="rId2"/>
              </a:rPr>
              <a:t>Image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34cfc3fddc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Google Shape;465;g34cfc3fd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Facilitator to describe Personalised Recommendation ML. Can students describe any similar examples?</a:t>
            </a:r>
            <a:endParaRPr/>
          </a:p>
          <a:p>
            <a:pPr indent="0" lvl="0" marL="0" rtl="0">
              <a:spcBef>
                <a:spcPts val="0"/>
              </a:spcBef>
              <a:spcAft>
                <a:spcPts val="0"/>
              </a:spcAft>
              <a:buNone/>
            </a:pPr>
            <a:r>
              <a:t/>
            </a:r>
            <a:endParaRPr/>
          </a:p>
          <a:p>
            <a:pPr indent="0" lvl="0" marL="0" rtl="0">
              <a:spcBef>
                <a:spcPts val="0"/>
              </a:spcBef>
              <a:spcAft>
                <a:spcPts val="0"/>
              </a:spcAft>
              <a:buNone/>
            </a:pPr>
            <a:r>
              <a:rPr lang="en"/>
              <a:t>Discuss how the process of manually selecting recommendations would be a large task to do for lots of people. Emphasise efficiency of using Machine Learning.</a:t>
            </a:r>
            <a:endParaRPr/>
          </a:p>
          <a:p>
            <a:pPr indent="0" lvl="0" marL="0" rtl="0">
              <a:spcBef>
                <a:spcPts val="0"/>
              </a:spcBef>
              <a:spcAft>
                <a:spcPts val="0"/>
              </a:spcAft>
              <a:buNone/>
            </a:pPr>
            <a:r>
              <a:t/>
            </a:r>
            <a:endParaRPr/>
          </a:p>
          <a:p>
            <a:pPr indent="0" lvl="0" marL="0" rtl="0">
              <a:spcBef>
                <a:spcPts val="0"/>
              </a:spcBef>
              <a:spcAft>
                <a:spcPts val="0"/>
              </a:spcAft>
              <a:buNone/>
            </a:pPr>
            <a:r>
              <a:rPr lang="en" u="sng">
                <a:solidFill>
                  <a:schemeClr val="hlink"/>
                </a:solidFill>
                <a:hlinkClick r:id="rId2"/>
              </a:rPr>
              <a:t>Image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28bda4284b_2_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2" name="Google Shape;472;g28bda4284b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Ask the students if they can recall what is meant by a function, in terms of programming.</a:t>
            </a:r>
            <a:endParaRPr/>
          </a:p>
          <a:p>
            <a:pPr indent="0" lvl="0" marL="0">
              <a:spcBef>
                <a:spcPts val="0"/>
              </a:spcBef>
              <a:spcAft>
                <a:spcPts val="0"/>
              </a:spcAft>
              <a:buNone/>
            </a:pPr>
            <a:r>
              <a:rPr lang="en"/>
              <a:t>You may want to give them a short amount of time to think or discuss answers in pairs before taking answers.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28bda4284b_2_8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Google Shape;477;g28bda4284b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Explain what a function is used for, and explain the two examples.</a:t>
            </a:r>
            <a:endParaRPr/>
          </a:p>
          <a:p>
            <a:pPr indent="0" lvl="0" marL="0">
              <a:spcBef>
                <a:spcPts val="0"/>
              </a:spcBef>
              <a:spcAft>
                <a:spcPts val="0"/>
              </a:spcAft>
              <a:buNone/>
            </a:pPr>
            <a:r>
              <a:rPr lang="en"/>
              <a:t>Emphasise that a function allows code written by someone else to be run to achieve a task, </a:t>
            </a:r>
            <a:r>
              <a:rPr b="1" lang="en"/>
              <a:t>without</a:t>
            </a:r>
            <a:r>
              <a:rPr lang="en"/>
              <a:t> understanding how this code works.</a:t>
            </a:r>
            <a:endParaRPr/>
          </a:p>
          <a:p>
            <a:pPr indent="0" lvl="0" marL="0">
              <a:spcBef>
                <a:spcPts val="0"/>
              </a:spcBef>
              <a:spcAft>
                <a:spcPts val="0"/>
              </a:spcAft>
              <a:buNone/>
            </a:pPr>
            <a:r>
              <a:rPr lang="en"/>
              <a:t>Ask students to give further examples of functions that they may be familiar with.</a:t>
            </a:r>
            <a:endParaRPr/>
          </a:p>
          <a:p>
            <a:pPr indent="0" lvl="0" marL="0">
              <a:spcBef>
                <a:spcPts val="0"/>
              </a:spcBef>
              <a:spcAft>
                <a:spcPts val="0"/>
              </a:spcAft>
              <a:buNone/>
            </a:pPr>
            <a:r>
              <a:rPr lang="en"/>
              <a:t>Examples could include:</a:t>
            </a:r>
            <a:endParaRPr/>
          </a:p>
          <a:p>
            <a:pPr indent="-317500" lvl="0" marL="457200" rtl="0">
              <a:spcBef>
                <a:spcPts val="0"/>
              </a:spcBef>
              <a:spcAft>
                <a:spcPts val="0"/>
              </a:spcAft>
              <a:buSzPts val="1400"/>
              <a:buChar char="-"/>
            </a:pPr>
            <a:r>
              <a:rPr lang="en"/>
              <a:t>Inputting or outputting data</a:t>
            </a:r>
            <a:endParaRPr/>
          </a:p>
          <a:p>
            <a:pPr indent="-317500" lvl="0" marL="457200" rtl="0">
              <a:spcBef>
                <a:spcPts val="0"/>
              </a:spcBef>
              <a:spcAft>
                <a:spcPts val="0"/>
              </a:spcAft>
              <a:buSzPts val="1400"/>
              <a:buChar char="-"/>
            </a:pPr>
            <a:r>
              <a:rPr lang="en"/>
              <a:t>Converting between data types</a:t>
            </a:r>
            <a:endParaRPr/>
          </a:p>
          <a:p>
            <a:pPr indent="-317500" lvl="0" marL="457200" rtl="0">
              <a:spcBef>
                <a:spcPts val="0"/>
              </a:spcBef>
              <a:spcAft>
                <a:spcPts val="0"/>
              </a:spcAft>
              <a:buSzPts val="1400"/>
              <a:buChar char="-"/>
            </a:pPr>
            <a:r>
              <a:rPr lang="en"/>
              <a:t>Performing mathematical calculations</a:t>
            </a:r>
            <a:endParaRPr/>
          </a:p>
          <a:p>
            <a:pPr indent="-317500" lvl="0" marL="457200" rtl="0">
              <a:spcBef>
                <a:spcPts val="0"/>
              </a:spcBef>
              <a:spcAft>
                <a:spcPts val="0"/>
              </a:spcAft>
              <a:buSzPts val="1400"/>
              <a:buChar char="-"/>
            </a:pPr>
            <a:r>
              <a:rPr lang="en"/>
              <a:t>Drawing to the screen</a:t>
            </a:r>
            <a:endParaRPr/>
          </a:p>
          <a:p>
            <a:pPr indent="-317500" lvl="0" marL="457200" rtl="0">
              <a:spcBef>
                <a:spcPts val="0"/>
              </a:spcBef>
              <a:spcAft>
                <a:spcPts val="0"/>
              </a:spcAft>
              <a:buSzPts val="1400"/>
              <a:buChar char="-"/>
            </a:pPr>
            <a:r>
              <a:rPr lang="en"/>
              <a:t>Manipulating data structures such as lists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28bda4284b_2_9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Google Shape;489;g28bda4284b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Ask students how ordering a meal is like using a function.</a:t>
            </a:r>
            <a:endParaRPr/>
          </a:p>
          <a:p>
            <a:pPr indent="0" lvl="0" marL="0">
              <a:spcBef>
                <a:spcPts val="0"/>
              </a:spcBef>
              <a:spcAft>
                <a:spcPts val="0"/>
              </a:spcAft>
              <a:buNone/>
            </a:pPr>
            <a:r>
              <a:rPr lang="en"/>
              <a:t>You may want to give 30 seconds thinking or discussion time before taking answers.</a:t>
            </a:r>
            <a:endParaRPr/>
          </a:p>
          <a:p>
            <a:pPr indent="0" lvl="0" marL="0">
              <a:spcBef>
                <a:spcPts val="0"/>
              </a:spcBef>
              <a:spcAft>
                <a:spcPts val="0"/>
              </a:spcAft>
              <a:buClr>
                <a:schemeClr val="dk1"/>
              </a:buClr>
              <a:buSzPts val="1100"/>
              <a:buFont typeface="Arial"/>
              <a:buNone/>
            </a:pPr>
            <a:r>
              <a:rPr lang="en" u="sng">
                <a:solidFill>
                  <a:schemeClr val="accent5"/>
                </a:solidFill>
                <a:hlinkClick r:id="rId2"/>
              </a:rPr>
              <a:t>Chef image is open source</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28bda4284b_2_10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Google Shape;497;g28bda4284b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Play the very short animation on the slide and explain that ordering a meal is like using a function because:</a:t>
            </a:r>
            <a:endParaRPr/>
          </a:p>
          <a:p>
            <a:pPr indent="-317500" lvl="0" marL="457200" rtl="0">
              <a:spcBef>
                <a:spcPts val="0"/>
              </a:spcBef>
              <a:spcAft>
                <a:spcPts val="0"/>
              </a:spcAft>
              <a:buSzPts val="1400"/>
              <a:buChar char="-"/>
            </a:pPr>
            <a:r>
              <a:rPr lang="en"/>
              <a:t>In each case, you just need to know the </a:t>
            </a:r>
            <a:r>
              <a:rPr b="1" lang="en"/>
              <a:t>name</a:t>
            </a:r>
            <a:r>
              <a:rPr lang="en"/>
              <a:t> of what you want to happen</a:t>
            </a:r>
            <a:endParaRPr/>
          </a:p>
          <a:p>
            <a:pPr indent="-317500" lvl="0" marL="457200" rtl="0">
              <a:spcBef>
                <a:spcPts val="0"/>
              </a:spcBef>
              <a:spcAft>
                <a:spcPts val="0"/>
              </a:spcAft>
              <a:buSzPts val="1400"/>
              <a:buChar char="-"/>
            </a:pPr>
            <a:r>
              <a:rPr lang="en"/>
              <a:t>In each case, someone else is responsible for doing the work</a:t>
            </a:r>
            <a:endParaRPr/>
          </a:p>
          <a:p>
            <a:pPr indent="-317500" lvl="0" marL="457200" rtl="0">
              <a:spcBef>
                <a:spcPts val="0"/>
              </a:spcBef>
              <a:spcAft>
                <a:spcPts val="0"/>
              </a:spcAft>
              <a:buSzPts val="1400"/>
              <a:buChar char="-"/>
            </a:pPr>
            <a:r>
              <a:rPr lang="en"/>
              <a:t>In each case, you get the result back without understanding how it was created</a:t>
            </a:r>
            <a:endParaRPr/>
          </a:p>
          <a:p>
            <a:pPr indent="0" lvl="0" marL="0">
              <a:spcBef>
                <a:spcPts val="0"/>
              </a:spcBef>
              <a:spcAft>
                <a:spcPts val="0"/>
              </a:spcAft>
              <a:buNone/>
            </a:pPr>
            <a:r>
              <a:rPr lang="en" u="sng">
                <a:solidFill>
                  <a:schemeClr val="hlink"/>
                </a:solidFill>
                <a:hlinkClick r:id="rId2"/>
              </a:rPr>
              <a:t>Face is open source</a:t>
            </a:r>
            <a:endParaRPr/>
          </a:p>
          <a:p>
            <a:pPr indent="0" lvl="0" marL="0" rtl="0">
              <a:spcBef>
                <a:spcPts val="0"/>
              </a:spcBef>
              <a:spcAft>
                <a:spcPts val="0"/>
              </a:spcAft>
              <a:buNone/>
            </a:pPr>
            <a:r>
              <a:rPr lang="en" u="sng">
                <a:solidFill>
                  <a:schemeClr val="accent5"/>
                </a:solidFill>
                <a:hlinkClick r:id="rId3"/>
              </a:rPr>
              <a:t>Chef image is open source</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28bda4284b_2_1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Google Shape;508;g28bda4284b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Explain that an API is a collection of functions which are used to access a set of related features. Talk through the examples.</a:t>
            </a:r>
            <a:endParaRPr/>
          </a:p>
          <a:p>
            <a:pPr indent="0" lvl="0" marL="0">
              <a:spcBef>
                <a:spcPts val="0"/>
              </a:spcBef>
              <a:spcAft>
                <a:spcPts val="0"/>
              </a:spcAft>
              <a:buNone/>
            </a:pPr>
            <a:r>
              <a:rPr lang="en"/>
              <a:t>Continue to emphasise that each function in the collection can be used without understanding how it works.</a:t>
            </a:r>
            <a:endParaRPr/>
          </a:p>
          <a:p>
            <a:pPr indent="-317500" lvl="0" marL="457200" rtl="0">
              <a:spcBef>
                <a:spcPts val="0"/>
              </a:spcBef>
              <a:spcAft>
                <a:spcPts val="0"/>
              </a:spcAft>
              <a:buSzPts val="1400"/>
              <a:buChar char="-"/>
            </a:pPr>
            <a:r>
              <a:rPr lang="en"/>
              <a:t>An API for encryption and decryption would allow you to encrypt (scramble so only certain people can unscramble) and decrypt (unscramble) data without understanding how this works</a:t>
            </a:r>
            <a:endParaRPr/>
          </a:p>
          <a:p>
            <a:pPr indent="-317500" lvl="0" marL="457200" rtl="0">
              <a:spcBef>
                <a:spcPts val="0"/>
              </a:spcBef>
              <a:spcAft>
                <a:spcPts val="0"/>
              </a:spcAft>
              <a:buSzPts val="1400"/>
              <a:buChar char="-"/>
            </a:pPr>
            <a:r>
              <a:rPr lang="en"/>
              <a:t>An API for statistical calculations could allow you to find averages, ranges, probabilities, statistical distributions, confidence intervals, and other things, without having to code these yourself</a:t>
            </a:r>
            <a:endParaRPr/>
          </a:p>
          <a:p>
            <a:pPr indent="-317500" lvl="0" marL="457200" rtl="0">
              <a:spcBef>
                <a:spcPts val="0"/>
              </a:spcBef>
              <a:spcAft>
                <a:spcPts val="0"/>
              </a:spcAft>
              <a:buSzPts val="1400"/>
              <a:buChar char="-"/>
            </a:pPr>
            <a:r>
              <a:rPr lang="en"/>
              <a:t>An API for reading and writing file allows you to easily work with files, without having to understand the computer’s operating system or writing code that works with it</a:t>
            </a:r>
            <a:endParaRPr/>
          </a:p>
          <a:p>
            <a:pPr indent="-317500" lvl="0" marL="457200" rtl="0">
              <a:spcBef>
                <a:spcPts val="0"/>
              </a:spcBef>
              <a:spcAft>
                <a:spcPts val="0"/>
              </a:spcAft>
              <a:buSzPts val="1400"/>
              <a:buChar char="-"/>
            </a:pPr>
            <a:r>
              <a:rPr lang="en"/>
              <a:t>An API for machine learning could allow you to use powerful machine learning techniques without having to fully understand how to program them</a:t>
            </a:r>
            <a:endParaRPr/>
          </a:p>
          <a:p>
            <a:pPr indent="0" lvl="0" marL="0">
              <a:spcBef>
                <a:spcPts val="0"/>
              </a:spcBef>
              <a:spcAft>
                <a:spcPts val="0"/>
              </a:spcAft>
              <a:buNone/>
            </a:pPr>
            <a:r>
              <a:rPr lang="en"/>
              <a:t>To check students’ understanding, you could ask them for examples of functions that could be included in one of the example APIs, or you could ask students to suggest another example of an API.</a:t>
            </a:r>
            <a:endParaRPr/>
          </a:p>
          <a:p>
            <a:pPr indent="0" lvl="0" marL="0">
              <a:spcBef>
                <a:spcPts val="0"/>
              </a:spcBef>
              <a:spcAft>
                <a:spcPts val="0"/>
              </a:spcAft>
              <a:buNone/>
            </a:pPr>
            <a:r>
              <a:rPr lang="en" u="sng">
                <a:solidFill>
                  <a:schemeClr val="hlink"/>
                </a:solidFill>
                <a:hlinkClick r:id="rId2"/>
              </a:rPr>
              <a:t>Encryption image is open source</a:t>
            </a:r>
            <a:endParaRPr/>
          </a:p>
          <a:p>
            <a:pPr indent="0" lvl="0" marL="0">
              <a:spcBef>
                <a:spcPts val="0"/>
              </a:spcBef>
              <a:spcAft>
                <a:spcPts val="0"/>
              </a:spcAft>
              <a:buNone/>
            </a:pPr>
            <a:r>
              <a:rPr lang="en" u="sng">
                <a:solidFill>
                  <a:schemeClr val="hlink"/>
                </a:solidFill>
                <a:hlinkClick r:id="rId3"/>
              </a:rPr>
              <a:t>Stats image is open source</a:t>
            </a:r>
            <a:endParaRPr/>
          </a:p>
          <a:p>
            <a:pPr indent="0" lvl="0" marL="0">
              <a:spcBef>
                <a:spcPts val="0"/>
              </a:spcBef>
              <a:spcAft>
                <a:spcPts val="0"/>
              </a:spcAft>
              <a:buNone/>
            </a:pPr>
            <a:r>
              <a:rPr lang="en" u="sng">
                <a:solidFill>
                  <a:schemeClr val="hlink"/>
                </a:solidFill>
                <a:hlinkClick r:id="rId4"/>
              </a:rPr>
              <a:t>File image is open source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28bda4284b_2_1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Google Shape;519;g28bda4284b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Ask students how ordering from a menu is like using an API.</a:t>
            </a:r>
            <a:endParaRPr>
              <a:solidFill>
                <a:schemeClr val="dk1"/>
              </a:solidFill>
            </a:endParaRPr>
          </a:p>
          <a:p>
            <a:pPr indent="0" lvl="0" marL="0">
              <a:spcBef>
                <a:spcPts val="0"/>
              </a:spcBef>
              <a:spcAft>
                <a:spcPts val="0"/>
              </a:spcAft>
              <a:buNone/>
            </a:pPr>
            <a:r>
              <a:rPr lang="en">
                <a:solidFill>
                  <a:schemeClr val="dk1"/>
                </a:solidFill>
              </a:rPr>
              <a:t>You may want to give 30 seconds thinking or discussion time before taking answers.</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Click to show the correct answer: </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A restaurant menu is like an API because it provides you with a selection of dishes to choose from.</a:t>
            </a:r>
            <a:endParaRPr>
              <a:solidFill>
                <a:schemeClr val="dk1"/>
              </a:solidFill>
            </a:endParaRPr>
          </a:p>
          <a:p>
            <a:pPr indent="-317500" lvl="0" marL="457200">
              <a:spcBef>
                <a:spcPts val="0"/>
              </a:spcBef>
              <a:spcAft>
                <a:spcPts val="0"/>
              </a:spcAft>
              <a:buClr>
                <a:schemeClr val="dk1"/>
              </a:buClr>
              <a:buSzPts val="1400"/>
              <a:buChar char="-"/>
            </a:pPr>
            <a:r>
              <a:rPr lang="en">
                <a:solidFill>
                  <a:schemeClr val="dk1"/>
                </a:solidFill>
              </a:rPr>
              <a:t>Each dish is like a function because you can get the result by just knowing its name and asking for it.</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28bda4284b_2_1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 name="Google Shape;528;g28bda4284b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If you are not sure that students are confident with the terms, y</a:t>
            </a:r>
            <a:r>
              <a:rPr lang="en"/>
              <a:t>ou may need to explain that a client is a computer that accesses a service and a server is a computer that provides a service. Advance the slide.</a:t>
            </a:r>
            <a:endParaRPr/>
          </a:p>
          <a:p>
            <a:pPr indent="0" lvl="0" marL="0">
              <a:spcBef>
                <a:spcPts val="0"/>
              </a:spcBef>
              <a:spcAft>
                <a:spcPts val="0"/>
              </a:spcAft>
              <a:buNone/>
            </a:pPr>
            <a:r>
              <a:rPr lang="en" u="sng">
                <a:solidFill>
                  <a:schemeClr val="hlink"/>
                </a:solidFill>
                <a:hlinkClick r:id="rId2"/>
              </a:rPr>
              <a:t>Laptop is open source</a:t>
            </a:r>
            <a:endParaRPr/>
          </a:p>
          <a:p>
            <a:pPr indent="0" lvl="0" marL="0" rtl="0">
              <a:spcBef>
                <a:spcPts val="0"/>
              </a:spcBef>
              <a:spcAft>
                <a:spcPts val="0"/>
              </a:spcAft>
              <a:buNone/>
            </a:pPr>
            <a:r>
              <a:rPr lang="en" u="sng">
                <a:solidFill>
                  <a:schemeClr val="hlink"/>
                </a:solidFill>
                <a:hlinkClick r:id="rId3"/>
              </a:rPr>
              <a:t>Server is open source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23e68e5795_0_3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Google Shape;101;g23e68e5795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28bda4284b_2_1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Google Shape;541;g28bda4284b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Explain how a Web API works. </a:t>
            </a:r>
            <a:r>
              <a:rPr lang="en">
                <a:solidFill>
                  <a:schemeClr val="dk1"/>
                </a:solidFill>
              </a:rPr>
              <a:t>Say that:</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Some APIs work by using the World Wide Web.</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You call a function by sending a message containing your request to a web address.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 server does the working out, then sends you back a response.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This allows you to access services provided by others on the Internet. Like other APIs, the great thing is that you don’t have to understand exactly how they work.</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28bda4284b_2_1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Google Shape;562;g28bda4284b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slide is a still image representing the process, which you might want to use in your explanation.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28bda4284b_2_1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9" name="Google Shape;579;g28bda4284b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State that an example of booking flights will be used to show how Web APIs work.</a:t>
            </a:r>
            <a:endParaRPr/>
          </a:p>
          <a:p>
            <a:pPr indent="0" lvl="0" marL="0">
              <a:spcBef>
                <a:spcPts val="0"/>
              </a:spcBef>
              <a:spcAft>
                <a:spcPts val="0"/>
              </a:spcAft>
              <a:buNone/>
            </a:pPr>
            <a:r>
              <a:rPr lang="en"/>
              <a:t>Explain that get_flights is a function used to fetch information about different flights; if you give a start city, end city and particular date, the server will tell you what times the relevant flights leave.</a:t>
            </a:r>
            <a:endParaRPr/>
          </a:p>
          <a:p>
            <a:pPr indent="0" lvl="0" marL="0">
              <a:spcBef>
                <a:spcPts val="0"/>
              </a:spcBef>
              <a:spcAft>
                <a:spcPts val="0"/>
              </a:spcAft>
              <a:buNone/>
            </a:pPr>
            <a:r>
              <a:rPr lang="en"/>
              <a:t>Explain that book_ticket is a function used to request a flight booking; if you specify a particular flight and give valid payment details, the server makes a reservation for you.</a:t>
            </a:r>
            <a:endParaRPr/>
          </a:p>
          <a:p>
            <a:pPr indent="0" lvl="0" marL="0">
              <a:spcBef>
                <a:spcPts val="0"/>
              </a:spcBef>
              <a:spcAft>
                <a:spcPts val="0"/>
              </a:spcAft>
              <a:buNone/>
            </a:pPr>
            <a:r>
              <a:rPr lang="en"/>
              <a:t>Now might be a good time to mention that normally, an API has documentation very clearly explaining exactly how each function works.</a:t>
            </a:r>
            <a:endParaRPr/>
          </a:p>
          <a:p>
            <a:pPr indent="0" lvl="0" marL="0" rtl="0">
              <a:spcBef>
                <a:spcPts val="0"/>
              </a:spcBef>
              <a:spcAft>
                <a:spcPts val="0"/>
              </a:spcAft>
              <a:buNone/>
            </a:pPr>
            <a:r>
              <a:rPr lang="en"/>
              <a:t>You could ask who might own the client (someone wanting to buy a flight ticket) and who might own the server (an airline).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28bda4284b_2_19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Google Shape;592;g28bda4284b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Click through the animation showing a request being made, result being computed, and response being returned.</a:t>
            </a:r>
            <a:endParaRPr/>
          </a:p>
          <a:p>
            <a:pPr indent="0" lvl="0" marL="0" rtl="0">
              <a:spcBef>
                <a:spcPts val="0"/>
              </a:spcBef>
              <a:spcAft>
                <a:spcPts val="0"/>
              </a:spcAft>
              <a:buNone/>
            </a:pPr>
            <a:r>
              <a:rPr lang="en"/>
              <a:t>It could be useful to ask students questions such as “What do you think the next step will be?” to get them to think.</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28bda4284b_2_2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 name="Google Shape;612;g28bda4284b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slide again shows a still summary of the whole process.</a:t>
            </a:r>
            <a:endParaRPr/>
          </a:p>
          <a:p>
            <a:pPr indent="0" lvl="0" marL="0">
              <a:spcBef>
                <a:spcPts val="0"/>
              </a:spcBef>
              <a:spcAft>
                <a:spcPts val="0"/>
              </a:spcAft>
              <a:buNone/>
            </a:pPr>
            <a:r>
              <a:rPr lang="en"/>
              <a:t>It may be worth pointing out that in this context, there is no difference between a laptop and a smartphone; they are both client computers.</a:t>
            </a:r>
            <a:endParaRPr/>
          </a:p>
          <a:p>
            <a:pPr indent="0" lvl="0" marL="0">
              <a:spcBef>
                <a:spcPts val="0"/>
              </a:spcBef>
              <a:spcAft>
                <a:spcPts val="0"/>
              </a:spcAft>
              <a:buNone/>
            </a:pPr>
            <a:r>
              <a:rPr lang="en"/>
              <a:t>The button at the top of the slide can skip ahead if students are clearly confident.</a:t>
            </a:r>
            <a:endParaRPr/>
          </a:p>
          <a:p>
            <a:pPr indent="0" lvl="0" marL="0" rtl="0">
              <a:spcBef>
                <a:spcPts val="0"/>
              </a:spcBef>
              <a:spcAft>
                <a:spcPts val="0"/>
              </a:spcAft>
              <a:buClr>
                <a:schemeClr val="dk1"/>
              </a:buClr>
              <a:buSzPts val="1100"/>
              <a:buFont typeface="Arial"/>
              <a:buNone/>
            </a:pPr>
            <a:r>
              <a:rPr lang="en" u="sng">
                <a:solidFill>
                  <a:schemeClr val="accent5"/>
                </a:solidFill>
                <a:hlinkClick r:id="rId2"/>
              </a:rPr>
              <a:t>Mobile phone is open source</a:t>
            </a:r>
            <a:r>
              <a:rPr lang="en"/>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28bda4284b_2_2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 name="Google Shape;630;g28bda4284b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Click through the animation showing a request being made, result being computed, and response being returned.</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It could be useful to ask students questions such as “What do you think the next step will be?” to get them to think.</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28bda4284b_2_25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Google Shape;650;g28bda4284b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example shows that an API might not always give a successful result; here, invalid payment details are given, so the ticket is not booked.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28bda4284b_2_2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Google Shape;670;g28bda4284b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slide and the next show what can happen if an API is changed.</a:t>
            </a:r>
            <a:endParaRPr/>
          </a:p>
          <a:p>
            <a:pPr indent="0" lvl="0" marL="0" rtl="0">
              <a:spcBef>
                <a:spcPts val="0"/>
              </a:spcBef>
              <a:spcAft>
                <a:spcPts val="0"/>
              </a:spcAft>
              <a:buNone/>
            </a:pPr>
            <a:r>
              <a:rPr lang="en"/>
              <a:t>Point out that the second function in the API has changed; it now allows you to book multiple tickets by specifying a number of tickets to reserve.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28bda4284b_2_29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4" name="Google Shape;684;g28bda4284b_2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Point out that the client is still trying to use the old version of the API - it has failed to include the number of tickets.</a:t>
            </a:r>
            <a:endParaRPr/>
          </a:p>
          <a:p>
            <a:pPr indent="0" lvl="0" marL="0">
              <a:spcBef>
                <a:spcPts val="0"/>
              </a:spcBef>
              <a:spcAft>
                <a:spcPts val="0"/>
              </a:spcAft>
              <a:buNone/>
            </a:pPr>
            <a:r>
              <a:rPr lang="en"/>
              <a:t>As a result, the server has not processed the request and returned an error message.</a:t>
            </a:r>
            <a:endParaRPr/>
          </a:p>
          <a:p>
            <a:pPr indent="0" lvl="0" marL="0" rtl="0">
              <a:spcBef>
                <a:spcPts val="0"/>
              </a:spcBef>
              <a:spcAft>
                <a:spcPts val="0"/>
              </a:spcAft>
              <a:buNone/>
            </a:pPr>
            <a:r>
              <a:rPr lang="en"/>
              <a:t>To deepen understanding, you could ask students why it is important to communicate well if you are changing an API. The answer is that if the change is not well-communicated, programmers who have used your API might not update their code, so their applications stop working when the API change is made.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28bda4284b_2_2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4" name="Google Shape;704;g28bda4284b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short quiz is to check whether the students have learnt what has been taught - if they get the questions wrong, the content needs to be revisited.</a:t>
            </a:r>
            <a:endParaRPr/>
          </a:p>
          <a:p>
            <a:pPr indent="0" lvl="0" marL="0">
              <a:spcBef>
                <a:spcPts val="0"/>
              </a:spcBef>
              <a:spcAft>
                <a:spcPts val="0"/>
              </a:spcAft>
              <a:buNone/>
            </a:pPr>
            <a:r>
              <a:rPr lang="en"/>
              <a:t>Pose each question, then gather student responses, then reveal and explain (or get a student to explain) the correct answer.</a:t>
            </a:r>
            <a:endParaRPr/>
          </a:p>
          <a:p>
            <a:pPr indent="0" lvl="0" marL="0">
              <a:spcBef>
                <a:spcPts val="0"/>
              </a:spcBef>
              <a:spcAft>
                <a:spcPts val="0"/>
              </a:spcAft>
              <a:buNone/>
            </a:pPr>
            <a:r>
              <a:rPr lang="en"/>
              <a:t>To gather student answers, you could simply ask them, or use mini-whiteboards, or gather student responses digitally.</a:t>
            </a:r>
            <a:endParaRPr/>
          </a:p>
          <a:p>
            <a:pPr indent="0" lvl="0" marL="0" rtl="0">
              <a:spcBef>
                <a:spcPts val="0"/>
              </a:spcBef>
              <a:spcAft>
                <a:spcPts val="0"/>
              </a:spcAft>
              <a:buNone/>
            </a:pPr>
            <a:r>
              <a:rPr lang="en" u="sng">
                <a:solidFill>
                  <a:schemeClr val="hlink"/>
                </a:solidFill>
                <a:hlinkClick r:id="rId2"/>
              </a:rPr>
              <a:t>Iguana image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23a958f850_0_27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Google Shape;106;g23a958f85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Say to the students, "Imagine I am thinking of a particular food. With the person seated next to you, brainstorm a list of questions you might ask to determine what food it is based on its physical attributes such as size, color, shape."</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After this brainstorming is complete, have students raise their hands to share the questions they might ask.</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Ask students to think and share a prediction of how many questions they would need to feel confident they would be able to determine the right food every time.</a:t>
            </a:r>
            <a:endParaRPr>
              <a:solidFill>
                <a:schemeClr val="dk1"/>
              </a:solidFill>
            </a:endParaRPr>
          </a:p>
          <a:p>
            <a:pPr indent="0" lvl="0" marL="0">
              <a:spcBef>
                <a:spcPts val="0"/>
              </a:spcBef>
              <a:spcAft>
                <a:spcPts val="0"/>
              </a:spcAft>
              <a:buNone/>
            </a:pPr>
            <a:r>
              <a:t/>
            </a:r>
            <a:endParaRPr>
              <a:solidFill>
                <a:schemeClr val="dk1"/>
              </a:solidFill>
            </a:endParaRPr>
          </a:p>
          <a:p>
            <a:pPr indent="0" lvl="0" marL="0" rtl="0">
              <a:spcBef>
                <a:spcPts val="0"/>
              </a:spcBef>
              <a:spcAft>
                <a:spcPts val="0"/>
              </a:spcAft>
              <a:buNone/>
            </a:pPr>
            <a:r>
              <a:rPr lang="en" u="sng">
                <a:solidFill>
                  <a:schemeClr val="accent5"/>
                </a:solidFill>
                <a:hlinkClick r:id="rId2"/>
              </a:rPr>
              <a:t>Image is Public Domain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28bda4284b_2_3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2" name="Google Shape;712;g28bda4284b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28bda4284b_2_3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9" name="Google Shape;719;g28bda4284b_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28bda4284b_2_3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Google Shape;726;g28bda4284b_2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Advance the slide to reveal which statement is false.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28bda4284b_2_3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1" name="Google Shape;741;g28bda4284b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Ask students to explain why the statement is false, and what the right statement would be.</a:t>
            </a:r>
            <a:endParaRPr/>
          </a:p>
          <a:p>
            <a:pPr indent="0" lvl="0" marL="0" rtl="0">
              <a:spcBef>
                <a:spcPts val="0"/>
              </a:spcBef>
              <a:spcAft>
                <a:spcPts val="0"/>
              </a:spcAft>
              <a:buNone/>
            </a:pPr>
            <a:r>
              <a:rPr lang="en"/>
              <a:t>Advance the slide to reveal what the correct statement would be.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28bda4284b_2_36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6" name="Google Shape;756;g28bda4284b_2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28bda4284b_2_37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1" name="Google Shape;771;g28bda4284b_2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This video offers another explanation of APIs, using the context of leaderboards for game development. If the quiz showed that students understand what an API is, then it is probably best to skip this and move 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28bda4284b_2_3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7" name="Google Shape;777;g28bda4284b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State that:</a:t>
            </a:r>
            <a:endParaRPr/>
          </a:p>
          <a:p>
            <a:pPr indent="-317500" lvl="0" marL="457200" rtl="0">
              <a:spcBef>
                <a:spcPts val="0"/>
              </a:spcBef>
              <a:spcAft>
                <a:spcPts val="0"/>
              </a:spcAft>
              <a:buSzPts val="1400"/>
              <a:buChar char="-"/>
            </a:pPr>
            <a:r>
              <a:rPr lang="en"/>
              <a:t>Google provides many Web APIs for lots of different things (illustrated on the slides)</a:t>
            </a:r>
            <a:endParaRPr/>
          </a:p>
          <a:p>
            <a:pPr indent="-317500" lvl="0" marL="457200" rtl="0">
              <a:spcBef>
                <a:spcPts val="0"/>
              </a:spcBef>
              <a:spcAft>
                <a:spcPts val="0"/>
              </a:spcAft>
              <a:buSzPts val="1400"/>
              <a:buChar char="-"/>
            </a:pPr>
            <a:r>
              <a:rPr lang="en"/>
              <a:t>Some of them can be used to do Machine Learning</a:t>
            </a:r>
            <a:endParaRPr/>
          </a:p>
          <a:p>
            <a:pPr indent="-317500" lvl="0" marL="457200" rtl="0">
              <a:spcBef>
                <a:spcPts val="0"/>
              </a:spcBef>
              <a:spcAft>
                <a:spcPts val="0"/>
              </a:spcAft>
              <a:buSzPts val="1400"/>
              <a:buChar char="-"/>
            </a:pPr>
            <a:r>
              <a:rPr lang="en"/>
              <a:t>Today, we will be learning how to use these APIs</a:t>
            </a:r>
            <a:endParaRPr/>
          </a:p>
          <a:p>
            <a:pPr indent="0" lvl="0" marL="0" rtl="0">
              <a:spcBef>
                <a:spcPts val="0"/>
              </a:spcBef>
              <a:spcAft>
                <a:spcPts val="0"/>
              </a:spcAft>
              <a:buNone/>
            </a:pPr>
            <a:r>
              <a:rPr lang="en"/>
              <a:t>Use the links to demonstrate each API in turn, giving students a chance to try them out if possible before moving to the next one. See the instructor guide for full details, but in short:</a:t>
            </a:r>
            <a:endParaRPr/>
          </a:p>
          <a:p>
            <a:pPr indent="-317500" lvl="0" marL="457200" rtl="0">
              <a:spcBef>
                <a:spcPts val="0"/>
              </a:spcBef>
              <a:spcAft>
                <a:spcPts val="0"/>
              </a:spcAft>
              <a:buSzPts val="1400"/>
              <a:buChar char="-"/>
            </a:pPr>
            <a:r>
              <a:rPr lang="en"/>
              <a:t>The Vision API lets you upload an image, which is analysed to find relevant labels, recognise landmarks and objects, detect faces and facial expressions, and read text</a:t>
            </a:r>
            <a:endParaRPr/>
          </a:p>
          <a:p>
            <a:pPr indent="-317500" lvl="0" marL="457200" rtl="0">
              <a:spcBef>
                <a:spcPts val="0"/>
              </a:spcBef>
              <a:spcAft>
                <a:spcPts val="0"/>
              </a:spcAft>
              <a:buSzPts val="1400"/>
              <a:buChar char="-"/>
            </a:pPr>
            <a:r>
              <a:rPr lang="en"/>
              <a:t>The Speech API analyses sound files to transcribe speech</a:t>
            </a:r>
            <a:endParaRPr/>
          </a:p>
          <a:p>
            <a:pPr indent="-317500" lvl="0" marL="457200" rtl="0">
              <a:spcBef>
                <a:spcPts val="0"/>
              </a:spcBef>
              <a:spcAft>
                <a:spcPts val="0"/>
              </a:spcAft>
              <a:buSzPts val="1400"/>
              <a:buChar char="-"/>
            </a:pPr>
            <a:r>
              <a:rPr lang="en"/>
              <a:t>The NL API</a:t>
            </a:r>
            <a:endParaRPr/>
          </a:p>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28bda4284b_2_3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0" name="Google Shape;790;g28bda4284b_2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Screenshots taken from link above.</a:t>
            </a:r>
            <a:endParaRPr/>
          </a:p>
          <a:p>
            <a:pPr indent="0" lvl="0" marL="0">
              <a:spcBef>
                <a:spcPts val="0"/>
              </a:spcBef>
              <a:spcAft>
                <a:spcPts val="0"/>
              </a:spcAft>
              <a:buNone/>
            </a:pPr>
            <a:r>
              <a:t/>
            </a:r>
            <a:endParaRPr/>
          </a:p>
          <a:p>
            <a:pPr indent="0" lvl="0" marL="0">
              <a:spcBef>
                <a:spcPts val="0"/>
              </a:spcBef>
              <a:spcAft>
                <a:spcPts val="0"/>
              </a:spcAft>
              <a:buNone/>
            </a:pPr>
            <a:r>
              <a:rPr b="1" lang="en"/>
              <a:t>NOTE:</a:t>
            </a:r>
            <a:r>
              <a:rPr lang="en"/>
              <a:t> Students will perform a similar image classification activity later (see </a:t>
            </a:r>
            <a:r>
              <a:rPr lang="en" u="sng">
                <a:solidFill>
                  <a:schemeClr val="hlink"/>
                </a:solidFill>
                <a:hlinkClick action="ppaction://hlinksldjump" r:id="rId2"/>
              </a:rPr>
              <a:t>Slide 72</a:t>
            </a:r>
            <a:r>
              <a:rPr lang="en"/>
              <a:t>), so it’s probably a good idea to walk through this demo relatively quickly, as they’ll be doing a more in-depth exploration of image labeling in the Designing section.</a:t>
            </a:r>
            <a:endParaRPr/>
          </a:p>
          <a:p>
            <a:pPr indent="0" lvl="0" marL="0">
              <a:spcBef>
                <a:spcPts val="0"/>
              </a:spcBef>
              <a:spcAft>
                <a:spcPts val="0"/>
              </a:spcAft>
              <a:buNone/>
            </a:pPr>
            <a:r>
              <a:t/>
            </a:r>
            <a:endParaRPr/>
          </a:p>
          <a:p>
            <a:pPr indent="0" lvl="0" marL="0" rtl="0">
              <a:lnSpc>
                <a:spcPct val="115000"/>
              </a:lnSpc>
              <a:spcBef>
                <a:spcPts val="0"/>
              </a:spcBef>
              <a:spcAft>
                <a:spcPts val="0"/>
              </a:spcAft>
              <a:buClr>
                <a:schemeClr val="dk1"/>
              </a:buClr>
              <a:buSzPts val="1100"/>
              <a:buFont typeface="Arial"/>
              <a:buNone/>
            </a:pPr>
            <a:r>
              <a:rPr lang="en" sz="1000">
                <a:solidFill>
                  <a:srgbClr val="737373"/>
                </a:solidFill>
                <a:latin typeface="Roboto"/>
                <a:ea typeface="Roboto"/>
                <a:cs typeface="Roboto"/>
                <a:sym typeface="Roboto"/>
              </a:rPr>
              <a:t>The first API we will look at is the Vision API. It can be used to identify the things that might be in an image.</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rPr i="1" lang="en" sz="1000">
                <a:solidFill>
                  <a:srgbClr val="737373"/>
                </a:solidFill>
                <a:latin typeface="Roboto"/>
                <a:ea typeface="Roboto"/>
                <a:cs typeface="Roboto"/>
                <a:sym typeface="Roboto"/>
              </a:rPr>
              <a:t>Demo loading up the web address. Show the class where the API test box can be found and upload a sample picture. Click through the tabs to show the class the different pieces of data returned by the API.</a:t>
            </a:r>
            <a:endParaRPr i="1"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t/>
            </a:r>
            <a:endParaRPr i="1"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rPr lang="en" sz="1000">
                <a:solidFill>
                  <a:srgbClr val="737373"/>
                </a:solidFill>
                <a:latin typeface="Roboto"/>
                <a:ea typeface="Roboto"/>
                <a:cs typeface="Roboto"/>
                <a:sym typeface="Roboto"/>
              </a:rPr>
              <a:t>We can click through different pieces of data returned by the API. Notice that we are presented with a series of labels or descriptors. Each label is accompanied with a percentage of the likelihood that it is in the image. The API can never be 100 percent certain that something is in an image, but it can be highly certain.</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rPr lang="en" sz="1000">
                <a:solidFill>
                  <a:srgbClr val="737373"/>
                </a:solidFill>
                <a:latin typeface="Roboto"/>
                <a:ea typeface="Roboto"/>
                <a:cs typeface="Roboto"/>
                <a:sym typeface="Roboto"/>
              </a:rPr>
              <a:t>Take some time now to try the API using the link on screen in your web browser.</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rPr i="1" lang="en" sz="1000">
                <a:solidFill>
                  <a:srgbClr val="737373"/>
                </a:solidFill>
                <a:latin typeface="Roboto"/>
                <a:ea typeface="Roboto"/>
                <a:cs typeface="Roboto"/>
                <a:sym typeface="Roboto"/>
              </a:rPr>
              <a:t>Circulate the room, supporting students with using the API.</a:t>
            </a:r>
            <a:endParaRPr i="1" sz="1000">
              <a:solidFill>
                <a:srgbClr val="737373"/>
              </a:solidFill>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28bda4284b_2_40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9" name="Google Shape;799;g28bda4284b_2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37373"/>
                </a:solidFill>
                <a:latin typeface="Roboto"/>
                <a:ea typeface="Roboto"/>
                <a:cs typeface="Roboto"/>
                <a:sym typeface="Roboto"/>
              </a:rPr>
              <a:t>Screenshot taken from link above.</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None/>
            </a:pPr>
            <a:r>
              <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rPr lang="en" sz="1000">
                <a:solidFill>
                  <a:srgbClr val="737373"/>
                </a:solidFill>
                <a:latin typeface="Roboto"/>
                <a:ea typeface="Roboto"/>
                <a:cs typeface="Roboto"/>
                <a:sym typeface="Roboto"/>
              </a:rPr>
              <a:t>The next API performs a function that many of you will be familiar with. It takes an audio signal and turns it into text.</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rPr i="1" lang="en" sz="1000">
                <a:solidFill>
                  <a:srgbClr val="737373"/>
                </a:solidFill>
                <a:latin typeface="Roboto"/>
                <a:ea typeface="Roboto"/>
                <a:cs typeface="Roboto"/>
                <a:sym typeface="Roboto"/>
              </a:rPr>
              <a:t>Point students to the web link. They shouldn’t need a demonstration as the UI is very self-explanatory. Allow for 2 minutes for students to experiment with the API. Encourage them to experiment with different languages / phrases / speeds of speech.</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28bda4284b_2_4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6" name="Google Shape;806;g28bda4284b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rgbClr val="737373"/>
                </a:solidFill>
                <a:latin typeface="Roboto"/>
                <a:ea typeface="Roboto"/>
                <a:cs typeface="Roboto"/>
                <a:sym typeface="Roboto"/>
              </a:rPr>
              <a:t>Screenshot taken from link above.</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None/>
            </a:pPr>
            <a:r>
              <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rPr lang="en" sz="1000">
                <a:solidFill>
                  <a:srgbClr val="737373"/>
                </a:solidFill>
                <a:latin typeface="Roboto"/>
                <a:ea typeface="Roboto"/>
                <a:cs typeface="Roboto"/>
                <a:sym typeface="Roboto"/>
              </a:rPr>
              <a:t>The final API we will look at is the Natural Language Understanding API. It is capable of breaking down a sentence and understanding the meaning behind text. This can be used in conjunction with other software to generate intelligent responses to text as seen in Google Allo.</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t/>
            </a:r>
            <a:endParaRPr sz="1000">
              <a:solidFill>
                <a:srgbClr val="737373"/>
              </a:solidFill>
              <a:latin typeface="Roboto"/>
              <a:ea typeface="Roboto"/>
              <a:cs typeface="Roboto"/>
              <a:sym typeface="Roboto"/>
            </a:endParaRPr>
          </a:p>
          <a:p>
            <a:pPr indent="0" lvl="0" marL="0" rtl="0">
              <a:lnSpc>
                <a:spcPct val="115000"/>
              </a:lnSpc>
              <a:spcBef>
                <a:spcPts val="0"/>
              </a:spcBef>
              <a:spcAft>
                <a:spcPts val="0"/>
              </a:spcAft>
              <a:buClr>
                <a:schemeClr val="dk1"/>
              </a:buClr>
              <a:buSzPts val="1100"/>
              <a:buFont typeface="Arial"/>
              <a:buNone/>
            </a:pPr>
            <a:r>
              <a:rPr i="1" lang="en" sz="1000">
                <a:solidFill>
                  <a:srgbClr val="737373"/>
                </a:solidFill>
                <a:latin typeface="Roboto"/>
                <a:ea typeface="Roboto"/>
                <a:cs typeface="Roboto"/>
                <a:sym typeface="Roboto"/>
              </a:rPr>
              <a:t>Demo using the API to the class - it is unlikely that students will want to use this API in the practical section, however encourage them to try it out later in the class if they wish.</a:t>
            </a:r>
            <a:endParaRPr i="1" sz="1000">
              <a:solidFill>
                <a:srgbClr val="737373"/>
              </a:solidFill>
              <a:latin typeface="Roboto"/>
              <a:ea typeface="Roboto"/>
              <a:cs typeface="Roboto"/>
              <a:sym typeface="Roboto"/>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4c92a8099_0_1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Google Shape;115;g34c92a809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solidFill>
                  <a:schemeClr val="dk1"/>
                </a:solidFill>
              </a:rPr>
              <a:t>Ask students to consider how many questions they might need if they were trying to classify not just food but </a:t>
            </a:r>
            <a:r>
              <a:rPr b="1" lang="en">
                <a:solidFill>
                  <a:schemeClr val="dk1"/>
                </a:solidFill>
              </a:rPr>
              <a:t>any object</a:t>
            </a:r>
            <a:r>
              <a:rPr lang="en">
                <a:solidFill>
                  <a:schemeClr val="dk1"/>
                </a:solidFill>
              </a:rPr>
              <a:t>.</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Facilitator note: While information theory says no more than 20 questions is needed, the number of potential questions would exponentially increase. This presents a problem for traditional programming seen in the next slide.</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en" u="sng">
                <a:solidFill>
                  <a:schemeClr val="accent5"/>
                </a:solidFill>
                <a:hlinkClick r:id="rId2"/>
              </a:rPr>
              <a:t>Image is Public Domain</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28bda4284b_2_4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3" name="Google Shape;813;g28bda4284b_2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quiz is to check students’ understanding of the APIs. Click to show the next question, then ask students which of the APIs each application could use, then click again to reveal the answer.</a:t>
            </a:r>
            <a:endParaRPr/>
          </a:p>
          <a:p>
            <a:pPr indent="0" lvl="0" marL="0" rtl="0">
              <a:spcBef>
                <a:spcPts val="0"/>
              </a:spcBef>
              <a:spcAft>
                <a:spcPts val="0"/>
              </a:spcAft>
              <a:buNone/>
            </a:pPr>
            <a:r>
              <a:rPr lang="en"/>
              <a:t>The second-last question is unlikely to use any of the APIs discussed; it is worth emphasising that not all machine learning applications simply use these APIs!</a:t>
            </a:r>
            <a:endParaRPr/>
          </a:p>
          <a:p>
            <a:pPr indent="0" lvl="0" marL="0" rtl="0">
              <a:spcBef>
                <a:spcPts val="0"/>
              </a:spcBef>
              <a:spcAft>
                <a:spcPts val="0"/>
              </a:spcAft>
              <a:buNone/>
            </a:pPr>
            <a:r>
              <a:rPr lang="en" u="sng">
                <a:solidFill>
                  <a:schemeClr val="hlink"/>
                </a:solidFill>
                <a:hlinkClick r:id="rId2"/>
              </a:rPr>
              <a:t>Tick image is open source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28f6bf9881_0_7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2" name="Google Shape;832;g28f6bf988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28bda4284b_2_4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7" name="Google Shape;837;g28bda4284b_2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Facilitator should link back to previous Machine Learning examples. Describe simple apps that might be useful to create. For example, an app that detects whether there is a dog in a picture or a listening app that listens out for a specific word or phrase.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28bda4284b_2_4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4" name="Google Shape;844;g28bda4284b_2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Explain that students will need to break into small groups of 2, 3 or 4. Together, they must brainstorm simple app ideas for how they will use the APIs. WHilst they are brainstorming and developing their ideas; the instructor should circulate the room, ensuring that all ideas are feasible within the given time.</a:t>
            </a:r>
            <a:endParaRPr/>
          </a:p>
          <a:p>
            <a:pPr indent="0" lvl="0" marL="0">
              <a:spcBef>
                <a:spcPts val="0"/>
              </a:spcBef>
              <a:spcAft>
                <a:spcPts val="0"/>
              </a:spcAft>
              <a:buNone/>
            </a:pPr>
            <a:r>
              <a:t/>
            </a:r>
            <a:endParaRPr/>
          </a:p>
          <a:p>
            <a:pPr indent="0" lvl="0" marL="0">
              <a:spcBef>
                <a:spcPts val="0"/>
              </a:spcBef>
              <a:spcAft>
                <a:spcPts val="0"/>
              </a:spcAft>
              <a:buNone/>
            </a:pPr>
            <a:r>
              <a:rPr lang="en" u="sng">
                <a:solidFill>
                  <a:schemeClr val="hlink"/>
                </a:solidFill>
                <a:hlinkClick r:id="rId2"/>
              </a:rPr>
              <a:t>Image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313cf4f1c8_0_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Google Shape;858;g313cf4f1c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Say to the students, "With the person seated next to you, brainstorm a list of ways you use computers"</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After this brainstorming is complete, have students raise their hands to share the list of tasks they created.</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Write these as a list on the whiteboard or keep track of them somehow, as you will refer to them at the end of the session.</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313cf4f1c8_0_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Google Shape;865;g313cf4f1c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Say to the students, "With the person seated next to you, brainstorm a list of ways you use computers"</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After this brainstorming is complete, have students raise their hands to share the list of tasks they created.</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Write these as a list on the whiteboard or keep track of them somehow, as you will refer to them at the end of the session.</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28f6bf9881_0_8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2" name="Google Shape;872;g28f6bf98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2a6a29b284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7" name="Google Shape;877;g2a6a29b2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2a6a29b284_0_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3" name="Google Shape;883;g2a6a29b28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288b76dc44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0" name="Google Shape;890;g288b76d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23a958f850_0_2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Google Shape;124;g23a958f85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Say to the students, "Creating instructions is how many people develop software and it is the most common method used. As you can see this method could be difficult when there are lots of possibilities. It's also important to point out that the system only does what it was programmed to do so it can be difficult to anticipate what to do in new situations.</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a:p>
            <a:pPr indent="0" lvl="0" marL="0" rtl="0">
              <a:lnSpc>
                <a:spcPct val="115000"/>
              </a:lnSpc>
              <a:spcBef>
                <a:spcPts val="0"/>
              </a:spcBef>
              <a:spcAft>
                <a:spcPts val="0"/>
              </a:spcAft>
              <a:buNone/>
            </a:pPr>
            <a:r>
              <a:rPr lang="en">
                <a:solidFill>
                  <a:schemeClr val="dk1"/>
                </a:solidFill>
              </a:rPr>
              <a:t>In the previous activity, you came up with a series of questions to help you figure out what food I was thinking of. Those questions became inadequate as soon as we broadened the possibilities to any object."</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313cf4f1c8_0_7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6" name="Google Shape;896;g313cf4f1c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Link to image used here:</a:t>
            </a:r>
            <a:endParaRPr/>
          </a:p>
          <a:p>
            <a:pPr indent="0" lvl="0" marL="0" rtl="0">
              <a:spcBef>
                <a:spcPts val="0"/>
              </a:spcBef>
              <a:spcAft>
                <a:spcPts val="0"/>
              </a:spcAft>
              <a:buNone/>
            </a:pPr>
            <a:r>
              <a:rPr lang="en"/>
              <a:t>https://static.pexels.com/photos/60006/spring-tree-flowers-meadow-60006.jpeg</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2a6a29b284_0_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3" name="Google Shape;903;g2a6a29b28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Link to image used here:</a:t>
            </a:r>
            <a:endParaRPr/>
          </a:p>
          <a:p>
            <a:pPr indent="0" lvl="0" marL="0">
              <a:spcBef>
                <a:spcPts val="0"/>
              </a:spcBef>
              <a:spcAft>
                <a:spcPts val="0"/>
              </a:spcAft>
              <a:buNone/>
            </a:pPr>
            <a:r>
              <a:rPr lang="en"/>
              <a:t>https://upload.wikimedia.org/wikipedia/commons/thumb/4/47/New_york_times_square-terabass.jpg/1200px-New_york_times_square-terabass.jpg</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2a6a29b284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0" name="Google Shape;910;g2a6a29b2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g2a6a29b284_0_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7" name="Google Shape;917;g2a6a29b28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2a8be60f1e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4" name="Google Shape;924;g2a8be60f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2a8be60f1e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1" name="Google Shape;931;g2a8be60f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g286c45112e_0_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8" name="Google Shape;938;g286c45112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286c45112e_0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5" name="Google Shape;945;g286c4511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286c45112e_0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2" name="Google Shape;952;g286c4511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2a6a29b284_0_4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9" name="Google Shape;959;g2a6a29b2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4c92a8099_0_1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Google Shape;131;g34c92a809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Say to the students, "A complementary approach when developing software is Machine Learning. This is a system which learns from data rather than being explicitly programmed to via a rule".</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a:p>
            <a:pPr indent="-298450" lvl="1" marL="914400" rtl="0">
              <a:lnSpc>
                <a:spcPct val="115000"/>
              </a:lnSpc>
              <a:spcBef>
                <a:spcPts val="0"/>
              </a:spcBef>
              <a:spcAft>
                <a:spcPts val="0"/>
              </a:spcAft>
              <a:buClr>
                <a:schemeClr val="dk1"/>
              </a:buClr>
              <a:buSzPts val="1100"/>
              <a:buAutoNum type="alphaLcPeriod"/>
            </a:pPr>
            <a:r>
              <a:rPr lang="en">
                <a:solidFill>
                  <a:schemeClr val="dk1"/>
                </a:solidFill>
              </a:rPr>
              <a:t>Machine learning includes the following steps</a:t>
            </a:r>
            <a:endParaRPr>
              <a:solidFill>
                <a:schemeClr val="dk1"/>
              </a:solidFill>
            </a:endParaRPr>
          </a:p>
          <a:p>
            <a:pPr indent="-298450" lvl="2" marL="1371600" rtl="0">
              <a:lnSpc>
                <a:spcPct val="115000"/>
              </a:lnSpc>
              <a:spcBef>
                <a:spcPts val="0"/>
              </a:spcBef>
              <a:spcAft>
                <a:spcPts val="0"/>
              </a:spcAft>
              <a:buClr>
                <a:schemeClr val="dk1"/>
              </a:buClr>
              <a:buSzPts val="1100"/>
              <a:buAutoNum type="arabicPeriod"/>
            </a:pPr>
            <a:r>
              <a:rPr lang="en">
                <a:solidFill>
                  <a:schemeClr val="dk1"/>
                </a:solidFill>
              </a:rPr>
              <a:t>Focus on the user - Machine learning, like any other type of software development approach requires you know who you are designing for.</a:t>
            </a:r>
            <a:endParaRPr>
              <a:solidFill>
                <a:schemeClr val="dk1"/>
              </a:solidFill>
            </a:endParaRPr>
          </a:p>
          <a:p>
            <a:pPr indent="-298450" lvl="2" marL="1371600" rtl="0">
              <a:lnSpc>
                <a:spcPct val="115000"/>
              </a:lnSpc>
              <a:spcBef>
                <a:spcPts val="0"/>
              </a:spcBef>
              <a:spcAft>
                <a:spcPts val="0"/>
              </a:spcAft>
              <a:buClr>
                <a:schemeClr val="dk1"/>
              </a:buClr>
              <a:buSzPts val="1100"/>
              <a:buAutoNum type="arabicPeriod"/>
            </a:pPr>
            <a:r>
              <a:rPr lang="en">
                <a:solidFill>
                  <a:schemeClr val="dk1"/>
                </a:solidFill>
              </a:rPr>
              <a:t>Define the objective - Machine learning cannot tell you what to do with the data, the system can only do what it's been designed to do. You'll need to decide what your objective is and how you'll measure it.</a:t>
            </a:r>
            <a:endParaRPr>
              <a:solidFill>
                <a:schemeClr val="dk1"/>
              </a:solidFill>
            </a:endParaRPr>
          </a:p>
          <a:p>
            <a:pPr indent="-298450" lvl="2" marL="1371600" rtl="0">
              <a:lnSpc>
                <a:spcPct val="115000"/>
              </a:lnSpc>
              <a:spcBef>
                <a:spcPts val="0"/>
              </a:spcBef>
              <a:spcAft>
                <a:spcPts val="0"/>
              </a:spcAft>
              <a:buClr>
                <a:schemeClr val="dk1"/>
              </a:buClr>
              <a:buSzPts val="1100"/>
              <a:buAutoNum type="arabicPeriod"/>
            </a:pPr>
            <a:r>
              <a:rPr lang="en">
                <a:solidFill>
                  <a:schemeClr val="dk1"/>
                </a:solidFill>
              </a:rPr>
              <a:t>Collect data - It's been said that if Machine Learning is a rocket then data is the fuel. In order for the system to learn from examples,  you'll need data.</a:t>
            </a:r>
            <a:endParaRPr>
              <a:solidFill>
                <a:schemeClr val="dk1"/>
              </a:solidFill>
            </a:endParaRPr>
          </a:p>
          <a:p>
            <a:pPr indent="-298450" lvl="2" marL="1371600" rtl="0">
              <a:lnSpc>
                <a:spcPct val="115000"/>
              </a:lnSpc>
              <a:spcBef>
                <a:spcPts val="0"/>
              </a:spcBef>
              <a:spcAft>
                <a:spcPts val="0"/>
              </a:spcAft>
              <a:buClr>
                <a:schemeClr val="dk1"/>
              </a:buClr>
              <a:buSzPts val="1100"/>
              <a:buAutoNum type="arabicPeriod"/>
            </a:pPr>
            <a:r>
              <a:rPr lang="en">
                <a:solidFill>
                  <a:schemeClr val="dk1"/>
                </a:solidFill>
              </a:rPr>
              <a:t>Train and test model - The system is going to look at the data and attempt to come up with a way to meet the objective set in the 2nd step. This could be a decision tree, an equation, or some other pattern learned from the data.</a:t>
            </a:r>
            <a:endParaRPr>
              <a:solidFill>
                <a:schemeClr val="dk1"/>
              </a:solidFill>
            </a:endParaRPr>
          </a:p>
          <a:p>
            <a:pPr indent="-298450" lvl="2" marL="1371600" rtl="0">
              <a:lnSpc>
                <a:spcPct val="115000"/>
              </a:lnSpc>
              <a:spcBef>
                <a:spcPts val="0"/>
              </a:spcBef>
              <a:spcAft>
                <a:spcPts val="0"/>
              </a:spcAft>
              <a:buClr>
                <a:schemeClr val="dk1"/>
              </a:buClr>
              <a:buSzPts val="1100"/>
              <a:buAutoNum type="arabicPeriod"/>
            </a:pPr>
            <a:r>
              <a:rPr lang="en">
                <a:solidFill>
                  <a:schemeClr val="dk1"/>
                </a:solidFill>
              </a:rPr>
              <a:t>Predict - The system applies the model to new data and makes a prediction based on previous examples. The programmer then measures how well it met the objective and continues to refine the system over time.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2a87079469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5" name="Google Shape;965;g2a870794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2868ca781e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1" name="Google Shape;971;g2868ca78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313cf4f1c8_0_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Google Shape;977;g313cf4f1c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28bda4284b_2_5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3" name="Google Shape;983;g28bda4284b_2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28bda4284b_1_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9" name="Google Shape;989;g28bda4284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313cf4f1c8_0_1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Google Shape;993;g313cf4f1c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Facilitator doc</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28bda4284b_4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9" name="Google Shape;999;g28bda4284b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28bda4284b_4_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1" name="Google Shape;1011;g28bda4284b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313cf4f1c8_0_14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7" name="Google Shape;1017;g313cf4f1c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28bda4284b_4_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3" name="Google Shape;1023;g28bda4284b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4c92a8099_0_16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Google Shape;157;g34c92a809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Classification Example 1: Demonstrate how Google Search is able to display similar images</a:t>
            </a:r>
            <a:endParaRPr>
              <a:solidFill>
                <a:schemeClr val="dk1"/>
              </a:solidFill>
            </a:endParaRPr>
          </a:p>
          <a:p>
            <a:pPr indent="-317500" lvl="0" marL="457200" rtl="0">
              <a:lnSpc>
                <a:spcPct val="115000"/>
              </a:lnSpc>
              <a:spcBef>
                <a:spcPts val="0"/>
              </a:spcBef>
              <a:spcAft>
                <a:spcPts val="0"/>
              </a:spcAft>
              <a:buSzPts val="1400"/>
              <a:buAutoNum type="arabicPeriod"/>
            </a:pPr>
            <a:r>
              <a:rPr lang="en">
                <a:solidFill>
                  <a:schemeClr val="dk1"/>
                </a:solidFill>
              </a:rPr>
              <a:t>Open a web browser from the computer that is projecting the screen and navigate to Google Image Search at </a:t>
            </a:r>
            <a:r>
              <a:rPr lang="en" u="sng">
                <a:solidFill>
                  <a:srgbClr val="1155CC"/>
                </a:solidFill>
                <a:hlinkClick r:id="rId2"/>
              </a:rPr>
              <a:t>https://www.google.ae/imghp</a:t>
            </a:r>
            <a:endParaRPr>
              <a:solidFill>
                <a:schemeClr val="dk1"/>
              </a:solidFill>
            </a:endParaRPr>
          </a:p>
          <a:p>
            <a:pPr indent="-317500" lvl="0" marL="457200" rtl="0">
              <a:lnSpc>
                <a:spcPct val="115000"/>
              </a:lnSpc>
              <a:spcBef>
                <a:spcPts val="0"/>
              </a:spcBef>
              <a:spcAft>
                <a:spcPts val="0"/>
              </a:spcAft>
              <a:buSzPts val="1400"/>
              <a:buAutoNum type="arabicPeriod"/>
            </a:pPr>
            <a:r>
              <a:rPr lang="en">
                <a:solidFill>
                  <a:schemeClr val="dk1"/>
                </a:solidFill>
              </a:rPr>
              <a:t>Search for [Pizza]</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313cf4f1c8_0_1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3" name="Google Shape;1043;g313cf4f1c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Facilitator doc</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28bda4284b_4_5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8" name="Google Shape;1048;g28bda4284b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28bda4284b_4_5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5" name="Google Shape;1055;g28bda4284b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28bda4284b_4_6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2" name="Google Shape;1062;g28bda4284b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28bda4284b_4_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0" name="Google Shape;1070;g28bda4284b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28bda4284b_4_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7" name="Google Shape;1087;g28bda4284b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28bda4284b_4_10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8" name="Google Shape;1108;g28bda4284b_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28bda4284b_4_1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9" name="Google Shape;1129;g28bda4284b_4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28bda4284b_4_14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0" name="Google Shape;1150;g28bda4284b_4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28bda4284b_4_1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7" name="Google Shape;1167;g28bda4284b_4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ssion Header">
  <p:cSld name="CUSTOM">
    <p:bg>
      <p:bgPr>
        <a:solidFill>
          <a:srgbClr val="4885ED"/>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157750" y="3493525"/>
            <a:ext cx="1937226" cy="1454075"/>
          </a:xfrm>
          <a:prstGeom prst="rect">
            <a:avLst/>
          </a:prstGeom>
          <a:noFill/>
          <a:ln>
            <a:noFill/>
          </a:ln>
        </p:spPr>
      </p:pic>
      <p:sp>
        <p:nvSpPr>
          <p:cNvPr id="52" name="Google Shape;52;p13"/>
          <p:cNvSpPr txBox="1"/>
          <p:nvPr>
            <p:ph type="title"/>
          </p:nvPr>
        </p:nvSpPr>
        <p:spPr>
          <a:xfrm>
            <a:off x="844213" y="808400"/>
            <a:ext cx="7443300" cy="1242300"/>
          </a:xfrm>
          <a:prstGeom prst="rect">
            <a:avLst/>
          </a:prstGeom>
        </p:spPr>
        <p:txBody>
          <a:bodyPr anchorCtr="0" anchor="t" bIns="91425" lIns="91425" spcFirstLastPara="1" rIns="91425" wrap="square" tIns="91425"/>
          <a:lstStyle>
            <a:lvl1pPr lvl="0" algn="ctr">
              <a:spcBef>
                <a:spcPts val="0"/>
              </a:spcBef>
              <a:spcAft>
                <a:spcPts val="0"/>
              </a:spcAft>
              <a:buNone/>
              <a:defRPr sz="4500">
                <a:solidFill>
                  <a:srgbClr val="FFFFFF"/>
                </a:solidFill>
                <a:latin typeface="Roboto Light"/>
                <a:ea typeface="Roboto Light"/>
                <a:cs typeface="Roboto Light"/>
                <a:sym typeface="Roboto Light"/>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53" name="Google Shape;53;p13"/>
          <p:cNvSpPr txBox="1"/>
          <p:nvPr>
            <p:ph idx="1" type="subTitle"/>
          </p:nvPr>
        </p:nvSpPr>
        <p:spPr>
          <a:xfrm>
            <a:off x="850338" y="2375313"/>
            <a:ext cx="7443300" cy="709800"/>
          </a:xfrm>
          <a:prstGeom prst="rect">
            <a:avLst/>
          </a:prstGeom>
        </p:spPr>
        <p:txBody>
          <a:bodyPr anchorCtr="0" anchor="t" bIns="91425" lIns="91425" spcFirstLastPara="1" rIns="91425" wrap="square" tIns="91425"/>
          <a:lstStyle>
            <a:lvl1pPr lvl="0" algn="ctr">
              <a:spcBef>
                <a:spcPts val="0"/>
              </a:spcBef>
              <a:spcAft>
                <a:spcPts val="0"/>
              </a:spcAft>
              <a:buNone/>
              <a:defRPr sz="2800">
                <a:solidFill>
                  <a:srgbClr val="FFFFFF"/>
                </a:solidFill>
                <a:latin typeface="Roboto Light"/>
                <a:ea typeface="Roboto Light"/>
                <a:cs typeface="Roboto Light"/>
                <a:sym typeface="Roboto Light"/>
              </a:defRPr>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p:txBody>
      </p:sp>
      <p:pic>
        <p:nvPicPr>
          <p:cNvPr id="54" name="Google Shape;54;p13"/>
          <p:cNvPicPr preferRelativeResize="0"/>
          <p:nvPr/>
        </p:nvPicPr>
        <p:blipFill>
          <a:blip r:embed="rId3">
            <a:alphaModFix/>
          </a:blip>
          <a:stretch>
            <a:fillRect/>
          </a:stretch>
        </p:blipFill>
        <p:spPr>
          <a:xfrm>
            <a:off x="1592148" y="4456872"/>
            <a:ext cx="1414751" cy="391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CUSTOM_1">
    <p:bg>
      <p:bgPr>
        <a:solidFill>
          <a:srgbClr val="4885ED"/>
        </a:solidFill>
      </p:bgPr>
    </p:bg>
    <p:spTree>
      <p:nvGrpSpPr>
        <p:cNvPr id="55" name="Shape 55"/>
        <p:cNvGrpSpPr/>
        <p:nvPr/>
      </p:nvGrpSpPr>
      <p:grpSpPr>
        <a:xfrm>
          <a:off x="0" y="0"/>
          <a:ext cx="0" cy="0"/>
          <a:chOff x="0" y="0"/>
          <a:chExt cx="0" cy="0"/>
        </a:xfrm>
      </p:grpSpPr>
      <p:pic>
        <p:nvPicPr>
          <p:cNvPr id="56" name="Google Shape;56;p14"/>
          <p:cNvPicPr preferRelativeResize="0"/>
          <p:nvPr/>
        </p:nvPicPr>
        <p:blipFill>
          <a:blip r:embed="rId2">
            <a:alphaModFix/>
          </a:blip>
          <a:stretch>
            <a:fillRect/>
          </a:stretch>
        </p:blipFill>
        <p:spPr>
          <a:xfrm>
            <a:off x="3603375" y="3099200"/>
            <a:ext cx="1937226" cy="1454075"/>
          </a:xfrm>
          <a:prstGeom prst="rect">
            <a:avLst/>
          </a:prstGeom>
          <a:noFill/>
          <a:ln>
            <a:noFill/>
          </a:ln>
        </p:spPr>
      </p:pic>
      <p:sp>
        <p:nvSpPr>
          <p:cNvPr id="57" name="Google Shape;57;p14"/>
          <p:cNvSpPr txBox="1"/>
          <p:nvPr>
            <p:ph type="title"/>
          </p:nvPr>
        </p:nvSpPr>
        <p:spPr>
          <a:xfrm>
            <a:off x="850338" y="1094325"/>
            <a:ext cx="7443300" cy="1242300"/>
          </a:xfrm>
          <a:prstGeom prst="rect">
            <a:avLst/>
          </a:prstGeom>
        </p:spPr>
        <p:txBody>
          <a:bodyPr anchorCtr="0" anchor="t" bIns="91425" lIns="91425" spcFirstLastPara="1" rIns="91425" wrap="square" tIns="91425"/>
          <a:lstStyle>
            <a:lvl1pPr lvl="0" rtl="0" algn="ctr">
              <a:spcBef>
                <a:spcPts val="0"/>
              </a:spcBef>
              <a:spcAft>
                <a:spcPts val="0"/>
              </a:spcAft>
              <a:buNone/>
              <a:defRPr sz="45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quickdraw.withgoogle.com/" TargetMode="External"/><Relationship Id="rId4" Type="http://schemas.openxmlformats.org/officeDocument/2006/relationships/image" Target="../media/image7.png"/><Relationship Id="rId5"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quickdraw.withgoogle.com/data" TargetMode="External"/><Relationship Id="rId4" Type="http://schemas.openxmlformats.org/officeDocument/2006/relationships/image" Target="../media/image22.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41.gif"/><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3.png"/></Relationships>
</file>

<file path=ppt/slides/_rels/slide14.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41.gif"/><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35.gif"/><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slide" Target="slide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slide" Target="slide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slide" Target="slide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www.youtube.com/watch?v=9ePRa5nahYI" TargetMode="External"/><Relationship Id="rId4" Type="http://schemas.openxmlformats.org/officeDocument/2006/relationships/image" Target="../media/image49.jpg"/></Relationships>
</file>

<file path=ppt/slides/_rels/slide56.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58.png"/><Relationship Id="rId9"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3.png"/><Relationship Id="rId7" Type="http://schemas.openxmlformats.org/officeDocument/2006/relationships/image" Target="../media/image50.png"/><Relationship Id="rId8"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2.png"/><Relationship Id="rId4" Type="http://schemas.openxmlformats.org/officeDocument/2006/relationships/image" Target="../media/image44.png"/><Relationship Id="rId5" Type="http://schemas.openxmlformats.org/officeDocument/2006/relationships/hyperlink" Target="https://cloud.google.com/vis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cloud.google.com/speech/" TargetMode="External"/><Relationship Id="rId4" Type="http://schemas.openxmlformats.org/officeDocument/2006/relationships/hyperlink" Target="http://cloud.google.com/speech/" TargetMode="External"/><Relationship Id="rId5" Type="http://schemas.openxmlformats.org/officeDocument/2006/relationships/hyperlink" Target="http://cloud.google.com/speech/" TargetMode="External"/><Relationship Id="rId6"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cloud.google.com/natural-language/" TargetMode="Externa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4.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get-started-with-ml-apis.appspot.com/" TargetMode="Externa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drive.google.com/uc?id=1lnb8UP3b3iA2V_6v1dRU5u_2lZHWbYmU&amp;export=download"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docs.google.com/document/d/1TGG86pN3oFaARa0K2OwWiFr8p6S2fxoBQNnfwuAUmUQ/edit"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5.pn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sliceofml.withgoogle.com/"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google.ae/imghp" TargetMode="External"/><Relationship Id="rId4" Type="http://schemas.openxmlformats.org/officeDocument/2006/relationships/image" Target="../media/image5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7.png"/><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3.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0.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8.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844225" y="2199925"/>
            <a:ext cx="7443300" cy="650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600">
                <a:solidFill>
                  <a:srgbClr val="F3F3F3"/>
                </a:solidFill>
                <a:latin typeface="Slabo 27px"/>
                <a:ea typeface="Slabo 27px"/>
                <a:cs typeface="Slabo 27px"/>
                <a:sym typeface="Slabo 27px"/>
              </a:rPr>
              <a:t>Getting Started with Machine Learning</a:t>
            </a:r>
            <a:endParaRPr sz="4500">
              <a:solidFill>
                <a:srgbClr val="D9D9D9"/>
              </a:solidFill>
              <a:latin typeface="Roboto Light"/>
              <a:ea typeface="Roboto Light"/>
              <a:cs typeface="Roboto Light"/>
              <a:sym typeface="Roboto Light"/>
            </a:endParaRPr>
          </a:p>
          <a:p>
            <a:pPr indent="0" lvl="0" marL="0">
              <a:spcBef>
                <a:spcPts val="0"/>
              </a:spcBef>
              <a:spcAft>
                <a:spcPts val="0"/>
              </a:spcAft>
              <a:buNone/>
            </a:pPr>
            <a:r>
              <a:t/>
            </a:r>
            <a:endParaRPr sz="4500">
              <a:solidFill>
                <a:srgbClr val="D9D9D9"/>
              </a:solidFill>
              <a:latin typeface="Roboto Light"/>
              <a:ea typeface="Roboto Light"/>
              <a:cs typeface="Roboto Light"/>
              <a:sym typeface="Roboto Light"/>
            </a:endParaRPr>
          </a:p>
        </p:txBody>
      </p:sp>
      <p:sp>
        <p:nvSpPr>
          <p:cNvPr id="63" name="Google Shape;63;p15"/>
          <p:cNvSpPr txBox="1"/>
          <p:nvPr>
            <p:ph idx="1" type="subTitle"/>
          </p:nvPr>
        </p:nvSpPr>
        <p:spPr>
          <a:xfrm>
            <a:off x="850338" y="2375313"/>
            <a:ext cx="7443300" cy="709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D9D9D9"/>
                </a:solidFill>
              </a:rPr>
              <a:t>Session 1: What is Machine Learning?</a:t>
            </a:r>
            <a:endParaRPr>
              <a:solidFill>
                <a:srgbClr val="D9D9D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br>
              <a:rPr lang="en"/>
            </a:br>
            <a:r>
              <a:rPr lang="en" sz="2400" u="sng">
                <a:solidFill>
                  <a:srgbClr val="1155CC"/>
                </a:solidFill>
                <a:hlinkClick r:id="rId3"/>
              </a:rPr>
              <a:t>Quick Draw with Google</a:t>
            </a:r>
            <a:endParaRPr sz="2400">
              <a:solidFill>
                <a:srgbClr val="1155CC"/>
              </a:solidFill>
            </a:endParaRPr>
          </a:p>
        </p:txBody>
      </p:sp>
      <p:pic>
        <p:nvPicPr>
          <p:cNvPr descr="Screen Shot 2017-06-30 at 6.55.58 AM.png" id="167" name="Google Shape;167;p24"/>
          <p:cNvPicPr preferRelativeResize="0"/>
          <p:nvPr/>
        </p:nvPicPr>
        <p:blipFill>
          <a:blip r:embed="rId4">
            <a:alphaModFix/>
          </a:blip>
          <a:stretch>
            <a:fillRect/>
          </a:stretch>
        </p:blipFill>
        <p:spPr>
          <a:xfrm>
            <a:off x="1938775" y="2645725"/>
            <a:ext cx="1664350" cy="1645726"/>
          </a:xfrm>
          <a:prstGeom prst="rect">
            <a:avLst/>
          </a:prstGeom>
          <a:noFill/>
          <a:ln>
            <a:noFill/>
          </a:ln>
        </p:spPr>
      </p:pic>
      <p:grpSp>
        <p:nvGrpSpPr>
          <p:cNvPr id="168" name="Google Shape;168;p24"/>
          <p:cNvGrpSpPr/>
          <p:nvPr/>
        </p:nvGrpSpPr>
        <p:grpSpPr>
          <a:xfrm>
            <a:off x="4879525" y="2466113"/>
            <a:ext cx="2519174" cy="2004929"/>
            <a:chOff x="3820425" y="2849463"/>
            <a:chExt cx="2519174" cy="2004929"/>
          </a:xfrm>
        </p:grpSpPr>
        <p:pic>
          <p:nvPicPr>
            <p:cNvPr id="169" name="Google Shape;169;p24"/>
            <p:cNvPicPr preferRelativeResize="0"/>
            <p:nvPr/>
          </p:nvPicPr>
          <p:blipFill rotWithShape="1">
            <a:blip r:embed="rId5">
              <a:alphaModFix/>
            </a:blip>
            <a:srcRect b="35321" l="0" r="15110" t="0"/>
            <a:stretch/>
          </p:blipFill>
          <p:spPr>
            <a:xfrm>
              <a:off x="4010725" y="2849463"/>
              <a:ext cx="2138576" cy="1590500"/>
            </a:xfrm>
            <a:prstGeom prst="rect">
              <a:avLst/>
            </a:prstGeom>
            <a:noFill/>
            <a:ln>
              <a:noFill/>
            </a:ln>
          </p:spPr>
        </p:pic>
        <p:pic>
          <p:nvPicPr>
            <p:cNvPr id="170" name="Google Shape;170;p24"/>
            <p:cNvPicPr preferRelativeResize="0"/>
            <p:nvPr/>
          </p:nvPicPr>
          <p:blipFill rotWithShape="1">
            <a:blip r:embed="rId5">
              <a:alphaModFix/>
            </a:blip>
            <a:srcRect b="0" l="0" r="0" t="80033"/>
            <a:stretch/>
          </p:blipFill>
          <p:spPr>
            <a:xfrm>
              <a:off x="3820425" y="4363416"/>
              <a:ext cx="2519174" cy="490975"/>
            </a:xfrm>
            <a:prstGeom prst="rect">
              <a:avLst/>
            </a:prstGeom>
            <a:noFill/>
            <a:ln>
              <a:noFill/>
            </a:ln>
          </p:spPr>
        </p:pic>
      </p:grpSp>
      <p:sp>
        <p:nvSpPr>
          <p:cNvPr id="171" name="Google Shape;171;p24"/>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Example: Drawing</a:t>
            </a:r>
            <a:endParaRPr sz="3000">
              <a:solidFill>
                <a:srgbClr val="FFFFFF"/>
              </a:solidFill>
              <a:latin typeface="Oswald"/>
              <a:ea typeface="Oswald"/>
              <a:cs typeface="Oswald"/>
              <a:sym typeface="Oswa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grpSp>
        <p:nvGrpSpPr>
          <p:cNvPr id="1188" name="Google Shape;1188;p114"/>
          <p:cNvGrpSpPr/>
          <p:nvPr/>
        </p:nvGrpSpPr>
        <p:grpSpPr>
          <a:xfrm>
            <a:off x="2145701" y="2496725"/>
            <a:ext cx="4835836" cy="413249"/>
            <a:chOff x="1388728" y="1861978"/>
            <a:chExt cx="6344577" cy="804300"/>
          </a:xfrm>
        </p:grpSpPr>
        <p:sp>
          <p:nvSpPr>
            <p:cNvPr id="1189" name="Google Shape;1189;p114"/>
            <p:cNvSpPr/>
            <p:nvPr/>
          </p:nvSpPr>
          <p:spPr>
            <a:xfrm>
              <a:off x="1388728" y="1861978"/>
              <a:ext cx="6026100" cy="804300"/>
            </a:xfrm>
            <a:prstGeom prst="rect">
              <a:avLst/>
            </a:prstGeom>
            <a:solidFill>
              <a:srgbClr val="4285F4"/>
            </a:solidFill>
            <a:ln>
              <a:noFill/>
            </a:ln>
          </p:spPr>
          <p:txBody>
            <a:bodyPr anchorCtr="0" anchor="ctr" bIns="91425" lIns="91425" spcFirstLastPara="1" rIns="91425" wrap="square" tIns="91425">
              <a:noAutofit/>
            </a:bodyPr>
            <a:lstStyle/>
            <a:p>
              <a:pPr indent="0" lvl="0" marL="0" algn="l">
                <a:spcBef>
                  <a:spcPts val="0"/>
                </a:spcBef>
                <a:spcAft>
                  <a:spcPts val="0"/>
                </a:spcAft>
                <a:buNone/>
              </a:pPr>
              <a:r>
                <a:t/>
              </a:r>
              <a:endParaRPr sz="2400">
                <a:latin typeface="Open Sans"/>
                <a:ea typeface="Open Sans"/>
                <a:cs typeface="Open Sans"/>
                <a:sym typeface="Open Sans"/>
              </a:endParaRPr>
            </a:p>
          </p:txBody>
        </p:sp>
        <p:sp>
          <p:nvSpPr>
            <p:cNvPr id="1190" name="Google Shape;1190;p114"/>
            <p:cNvSpPr/>
            <p:nvPr/>
          </p:nvSpPr>
          <p:spPr>
            <a:xfrm>
              <a:off x="7414104" y="1861978"/>
              <a:ext cx="319200" cy="804300"/>
            </a:xfrm>
            <a:prstGeom prst="rect">
              <a:avLst/>
            </a:prstGeom>
            <a:solidFill>
              <a:srgbClr val="F4B4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t/>
              </a:r>
              <a:endParaRPr sz="2400">
                <a:latin typeface="Open Sans"/>
                <a:ea typeface="Open Sans"/>
                <a:cs typeface="Open Sans"/>
                <a:sym typeface="Open Sans"/>
              </a:endParaRPr>
            </a:p>
          </p:txBody>
        </p:sp>
      </p:grpSp>
      <p:sp>
        <p:nvSpPr>
          <p:cNvPr id="1191" name="Google Shape;1191;p114"/>
          <p:cNvSpPr txBox="1"/>
          <p:nvPr/>
        </p:nvSpPr>
        <p:spPr>
          <a:xfrm>
            <a:off x="1493639" y="1205851"/>
            <a:ext cx="2182500" cy="48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pen Sans"/>
                <a:ea typeface="Open Sans"/>
                <a:cs typeface="Open Sans"/>
                <a:sym typeface="Open Sans"/>
              </a:rPr>
              <a:t>Training Data</a:t>
            </a:r>
            <a:endParaRPr/>
          </a:p>
        </p:txBody>
      </p:sp>
      <p:sp>
        <p:nvSpPr>
          <p:cNvPr id="1192" name="Google Shape;1192;p114"/>
          <p:cNvSpPr txBox="1"/>
          <p:nvPr/>
        </p:nvSpPr>
        <p:spPr>
          <a:xfrm>
            <a:off x="1531550" y="1587125"/>
            <a:ext cx="2182500" cy="48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chemeClr val="dk1"/>
                </a:solidFill>
                <a:latin typeface="Open Sans"/>
                <a:ea typeface="Open Sans"/>
                <a:cs typeface="Open Sans"/>
                <a:sym typeface="Open Sans"/>
              </a:rPr>
              <a:t>Test Data</a:t>
            </a:r>
            <a:endParaRPr/>
          </a:p>
        </p:txBody>
      </p:sp>
      <p:sp>
        <p:nvSpPr>
          <p:cNvPr id="1193" name="Google Shape;1193;p114"/>
          <p:cNvSpPr/>
          <p:nvPr/>
        </p:nvSpPr>
        <p:spPr>
          <a:xfrm>
            <a:off x="1145458" y="1713725"/>
            <a:ext cx="243300" cy="229200"/>
          </a:xfrm>
          <a:prstGeom prst="rect">
            <a:avLst/>
          </a:prstGeom>
          <a:solidFill>
            <a:srgbClr val="F4B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Open Sans"/>
              <a:ea typeface="Open Sans"/>
              <a:cs typeface="Open Sans"/>
              <a:sym typeface="Open Sans"/>
            </a:endParaRPr>
          </a:p>
        </p:txBody>
      </p:sp>
      <p:sp>
        <p:nvSpPr>
          <p:cNvPr id="1194" name="Google Shape;1194;p114"/>
          <p:cNvSpPr/>
          <p:nvPr/>
        </p:nvSpPr>
        <p:spPr>
          <a:xfrm>
            <a:off x="1145458" y="1332450"/>
            <a:ext cx="243300" cy="229200"/>
          </a:xfrm>
          <a:prstGeom prst="rect">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Open Sans"/>
              <a:ea typeface="Open Sans"/>
              <a:cs typeface="Open Sans"/>
              <a:sym typeface="Open Sans"/>
            </a:endParaRPr>
          </a:p>
        </p:txBody>
      </p:sp>
      <p:sp>
        <p:nvSpPr>
          <p:cNvPr id="1195" name="Google Shape;1195;p114"/>
          <p:cNvSpPr txBox="1"/>
          <p:nvPr/>
        </p:nvSpPr>
        <p:spPr>
          <a:xfrm>
            <a:off x="1735771" y="2958450"/>
            <a:ext cx="5858100" cy="48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pen Sans"/>
                <a:ea typeface="Open Sans"/>
                <a:cs typeface="Open Sans"/>
                <a:sym typeface="Open Sans"/>
              </a:rPr>
              <a:t>Risk of overfitting</a:t>
            </a:r>
            <a:endParaRPr/>
          </a:p>
        </p:txBody>
      </p:sp>
      <p:cxnSp>
        <p:nvCxnSpPr>
          <p:cNvPr id="1196" name="Google Shape;1196;p114"/>
          <p:cNvCxnSpPr/>
          <p:nvPr/>
        </p:nvCxnSpPr>
        <p:spPr>
          <a:xfrm>
            <a:off x="1723000" y="3560125"/>
            <a:ext cx="5845500" cy="0"/>
          </a:xfrm>
          <a:prstGeom prst="straightConnector1">
            <a:avLst/>
          </a:prstGeom>
          <a:noFill/>
          <a:ln cap="flat" cmpd="sng" w="9525">
            <a:solidFill>
              <a:srgbClr val="999999"/>
            </a:solidFill>
            <a:prstDash val="solid"/>
            <a:round/>
            <a:headEnd len="med" w="med" type="none"/>
            <a:tailEnd len="med" w="med" type="none"/>
          </a:ln>
        </p:spPr>
      </p:cxnSp>
      <p:grpSp>
        <p:nvGrpSpPr>
          <p:cNvPr id="1197" name="Google Shape;1197;p114"/>
          <p:cNvGrpSpPr/>
          <p:nvPr/>
        </p:nvGrpSpPr>
        <p:grpSpPr>
          <a:xfrm>
            <a:off x="2145701" y="3868325"/>
            <a:ext cx="4835764" cy="413249"/>
            <a:chOff x="1388727" y="1861978"/>
            <a:chExt cx="6344482" cy="804300"/>
          </a:xfrm>
        </p:grpSpPr>
        <p:sp>
          <p:nvSpPr>
            <p:cNvPr id="1198" name="Google Shape;1198;p114"/>
            <p:cNvSpPr/>
            <p:nvPr/>
          </p:nvSpPr>
          <p:spPr>
            <a:xfrm>
              <a:off x="1388727" y="1861978"/>
              <a:ext cx="1873500" cy="8043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Open Sans"/>
                <a:ea typeface="Open Sans"/>
                <a:cs typeface="Open Sans"/>
                <a:sym typeface="Open Sans"/>
              </a:endParaRPr>
            </a:p>
          </p:txBody>
        </p:sp>
        <p:sp>
          <p:nvSpPr>
            <p:cNvPr id="1199" name="Google Shape;1199;p114"/>
            <p:cNvSpPr/>
            <p:nvPr/>
          </p:nvSpPr>
          <p:spPr>
            <a:xfrm>
              <a:off x="3262009" y="1861978"/>
              <a:ext cx="4471200" cy="804300"/>
            </a:xfrm>
            <a:prstGeom prst="rect">
              <a:avLst/>
            </a:prstGeom>
            <a:solidFill>
              <a:srgbClr val="F4B4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latin typeface="Open Sans"/>
                <a:ea typeface="Open Sans"/>
                <a:cs typeface="Open Sans"/>
                <a:sym typeface="Open Sans"/>
              </a:endParaRPr>
            </a:p>
          </p:txBody>
        </p:sp>
      </p:grpSp>
      <p:sp>
        <p:nvSpPr>
          <p:cNvPr id="1200" name="Google Shape;1200;p114"/>
          <p:cNvSpPr txBox="1"/>
          <p:nvPr/>
        </p:nvSpPr>
        <p:spPr>
          <a:xfrm>
            <a:off x="1735771" y="4330050"/>
            <a:ext cx="5858100" cy="48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pen Sans"/>
                <a:ea typeface="Open Sans"/>
                <a:cs typeface="Open Sans"/>
                <a:sym typeface="Open Sans"/>
              </a:rPr>
              <a:t>Poor quality model</a:t>
            </a:r>
            <a:endParaRPr/>
          </a:p>
        </p:txBody>
      </p:sp>
      <p:sp>
        <p:nvSpPr>
          <p:cNvPr id="1201" name="Google Shape;1201;p114"/>
          <p:cNvSpPr/>
          <p:nvPr/>
        </p:nvSpPr>
        <p:spPr>
          <a:xfrm>
            <a:off x="-2450" y="0"/>
            <a:ext cx="9144000" cy="74430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Debrief</a:t>
            </a:r>
            <a:endParaRPr sz="3000">
              <a:solidFill>
                <a:srgbClr val="FFFFFF"/>
              </a:solidFill>
              <a:latin typeface="Oswald"/>
              <a:ea typeface="Oswald"/>
              <a:cs typeface="Oswald"/>
              <a:sym typeface="Oswa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15"/>
          <p:cNvSpPr/>
          <p:nvPr/>
        </p:nvSpPr>
        <p:spPr>
          <a:xfrm>
            <a:off x="2778758" y="1424650"/>
            <a:ext cx="497100" cy="246300"/>
          </a:xfrm>
          <a:prstGeom prst="rect">
            <a:avLst/>
          </a:prstGeom>
          <a:solidFill>
            <a:srgbClr val="32C0F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07" name="Google Shape;1207;p115"/>
          <p:cNvCxnSpPr/>
          <p:nvPr/>
        </p:nvCxnSpPr>
        <p:spPr>
          <a:xfrm flipH="1">
            <a:off x="2660691" y="1665857"/>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08" name="Google Shape;1208;p115"/>
          <p:cNvSpPr/>
          <p:nvPr/>
        </p:nvSpPr>
        <p:spPr>
          <a:xfrm>
            <a:off x="2418763" y="1711233"/>
            <a:ext cx="328931" cy="305198"/>
          </a:xfrm>
          <a:prstGeom prst="flowChartDecision">
            <a:avLst/>
          </a:prstGeom>
          <a:noFill/>
          <a:ln cap="flat" cmpd="sng" w="38100">
            <a:solidFill>
              <a:srgbClr val="32C0F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09" name="Google Shape;1209;p115"/>
          <p:cNvCxnSpPr/>
          <p:nvPr/>
        </p:nvCxnSpPr>
        <p:spPr>
          <a:xfrm>
            <a:off x="3271298" y="1665857"/>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10" name="Google Shape;1210;p115"/>
          <p:cNvSpPr/>
          <p:nvPr/>
        </p:nvSpPr>
        <p:spPr>
          <a:xfrm flipH="1">
            <a:off x="3307595" y="1711233"/>
            <a:ext cx="328931" cy="305198"/>
          </a:xfrm>
          <a:prstGeom prst="flowChartDecision">
            <a:avLst/>
          </a:prstGeom>
          <a:solidFill>
            <a:srgbClr val="CCCCCC"/>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1" name="Google Shape;1211;p115"/>
          <p:cNvSpPr/>
          <p:nvPr/>
        </p:nvSpPr>
        <p:spPr>
          <a:xfrm>
            <a:off x="2334343" y="2184041"/>
            <a:ext cx="497100" cy="246300"/>
          </a:xfrm>
          <a:prstGeom prst="rect">
            <a:avLst/>
          </a:prstGeom>
          <a:solidFill>
            <a:srgbClr val="32C0F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12" name="Google Shape;1212;p115"/>
          <p:cNvCxnSpPr/>
          <p:nvPr/>
        </p:nvCxnSpPr>
        <p:spPr>
          <a:xfrm flipH="1">
            <a:off x="2216275" y="2425248"/>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13" name="Google Shape;1213;p115"/>
          <p:cNvSpPr/>
          <p:nvPr/>
        </p:nvSpPr>
        <p:spPr>
          <a:xfrm>
            <a:off x="1974348" y="2470624"/>
            <a:ext cx="328931" cy="305198"/>
          </a:xfrm>
          <a:prstGeom prst="flowChartDecision">
            <a:avLst/>
          </a:prstGeom>
          <a:noFill/>
          <a:ln cap="flat" cmpd="sng" w="38100">
            <a:solidFill>
              <a:srgbClr val="32C0F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14" name="Google Shape;1214;p115"/>
          <p:cNvCxnSpPr/>
          <p:nvPr/>
        </p:nvCxnSpPr>
        <p:spPr>
          <a:xfrm>
            <a:off x="2826882" y="2425248"/>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15" name="Google Shape;1215;p115"/>
          <p:cNvSpPr/>
          <p:nvPr/>
        </p:nvSpPr>
        <p:spPr>
          <a:xfrm flipH="1">
            <a:off x="2863179" y="2470624"/>
            <a:ext cx="328931" cy="305198"/>
          </a:xfrm>
          <a:prstGeom prst="flowChartDecision">
            <a:avLst/>
          </a:prstGeom>
          <a:solidFill>
            <a:srgbClr val="CCCCCC"/>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16" name="Google Shape;1216;p115"/>
          <p:cNvCxnSpPr>
            <a:stCxn id="1211" idx="0"/>
            <a:endCxn id="1208" idx="2"/>
          </p:cNvCxnSpPr>
          <p:nvPr/>
        </p:nvCxnSpPr>
        <p:spPr>
          <a:xfrm flipH="1" rot="10800000">
            <a:off x="2582893" y="2016341"/>
            <a:ext cx="300" cy="167700"/>
          </a:xfrm>
          <a:prstGeom prst="straightConnector1">
            <a:avLst/>
          </a:prstGeom>
          <a:noFill/>
          <a:ln cap="flat" cmpd="sng" w="38100">
            <a:solidFill>
              <a:srgbClr val="32C0FD"/>
            </a:solidFill>
            <a:prstDash val="solid"/>
            <a:round/>
            <a:headEnd len="med" w="med" type="none"/>
            <a:tailEnd len="med" w="med" type="none"/>
          </a:ln>
        </p:spPr>
      </p:cxnSp>
      <p:sp>
        <p:nvSpPr>
          <p:cNvPr id="1217" name="Google Shape;1217;p115"/>
          <p:cNvSpPr/>
          <p:nvPr/>
        </p:nvSpPr>
        <p:spPr>
          <a:xfrm>
            <a:off x="1887436" y="2935253"/>
            <a:ext cx="497100" cy="246300"/>
          </a:xfrm>
          <a:prstGeom prst="rect">
            <a:avLst/>
          </a:prstGeom>
          <a:solidFill>
            <a:srgbClr val="32C0F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18" name="Google Shape;1218;p115"/>
          <p:cNvCxnSpPr/>
          <p:nvPr/>
        </p:nvCxnSpPr>
        <p:spPr>
          <a:xfrm flipH="1">
            <a:off x="1769368" y="3176460"/>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19" name="Google Shape;1219;p115"/>
          <p:cNvSpPr/>
          <p:nvPr/>
        </p:nvSpPr>
        <p:spPr>
          <a:xfrm>
            <a:off x="1527441" y="3221836"/>
            <a:ext cx="328931" cy="305198"/>
          </a:xfrm>
          <a:prstGeom prst="flowChartDecision">
            <a:avLst/>
          </a:prstGeom>
          <a:noFill/>
          <a:ln cap="flat" cmpd="sng" w="38100">
            <a:solidFill>
              <a:srgbClr val="32C0F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20" name="Google Shape;1220;p115"/>
          <p:cNvCxnSpPr/>
          <p:nvPr/>
        </p:nvCxnSpPr>
        <p:spPr>
          <a:xfrm>
            <a:off x="2379975" y="3176460"/>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21" name="Google Shape;1221;p115"/>
          <p:cNvSpPr/>
          <p:nvPr/>
        </p:nvSpPr>
        <p:spPr>
          <a:xfrm flipH="1">
            <a:off x="2416272" y="3221836"/>
            <a:ext cx="328931" cy="305198"/>
          </a:xfrm>
          <a:prstGeom prst="flowChartDecision">
            <a:avLst/>
          </a:prstGeom>
          <a:solidFill>
            <a:srgbClr val="CCCCCC"/>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2" name="Google Shape;1222;p115"/>
          <p:cNvSpPr/>
          <p:nvPr/>
        </p:nvSpPr>
        <p:spPr>
          <a:xfrm>
            <a:off x="1443020" y="3694644"/>
            <a:ext cx="497100" cy="246300"/>
          </a:xfrm>
          <a:prstGeom prst="rect">
            <a:avLst/>
          </a:prstGeom>
          <a:solidFill>
            <a:srgbClr val="32C0F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23" name="Google Shape;1223;p115"/>
          <p:cNvCxnSpPr/>
          <p:nvPr/>
        </p:nvCxnSpPr>
        <p:spPr>
          <a:xfrm flipH="1">
            <a:off x="1324953" y="3935851"/>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24" name="Google Shape;1224;p115"/>
          <p:cNvSpPr/>
          <p:nvPr/>
        </p:nvSpPr>
        <p:spPr>
          <a:xfrm>
            <a:off x="1083025" y="3981227"/>
            <a:ext cx="328931" cy="305198"/>
          </a:xfrm>
          <a:prstGeom prst="flowChartDecision">
            <a:avLst/>
          </a:prstGeom>
          <a:noFill/>
          <a:ln cap="flat" cmpd="sng" w="38100">
            <a:solidFill>
              <a:srgbClr val="32C0F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25" name="Google Shape;1225;p115"/>
          <p:cNvCxnSpPr/>
          <p:nvPr/>
        </p:nvCxnSpPr>
        <p:spPr>
          <a:xfrm>
            <a:off x="1935560" y="3935851"/>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26" name="Google Shape;1226;p115"/>
          <p:cNvSpPr/>
          <p:nvPr/>
        </p:nvSpPr>
        <p:spPr>
          <a:xfrm flipH="1">
            <a:off x="1971857" y="3981227"/>
            <a:ext cx="328931" cy="305198"/>
          </a:xfrm>
          <a:prstGeom prst="flowChartDecision">
            <a:avLst/>
          </a:prstGeom>
          <a:solidFill>
            <a:schemeClr val="dk1"/>
          </a:solidFill>
          <a:ln cap="flat" cmpd="sng" w="38100">
            <a:solidFill>
              <a:srgbClr val="32C0F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27" name="Google Shape;1227;p115"/>
          <p:cNvCxnSpPr>
            <a:stCxn id="1222" idx="0"/>
            <a:endCxn id="1219" idx="2"/>
          </p:cNvCxnSpPr>
          <p:nvPr/>
        </p:nvCxnSpPr>
        <p:spPr>
          <a:xfrm flipH="1" rot="10800000">
            <a:off x="1691570" y="3526944"/>
            <a:ext cx="300" cy="167700"/>
          </a:xfrm>
          <a:prstGeom prst="straightConnector1">
            <a:avLst/>
          </a:prstGeom>
          <a:noFill/>
          <a:ln cap="flat" cmpd="sng" w="38100">
            <a:solidFill>
              <a:srgbClr val="32C0FD"/>
            </a:solidFill>
            <a:prstDash val="solid"/>
            <a:round/>
            <a:headEnd len="med" w="med" type="none"/>
            <a:tailEnd len="med" w="med" type="none"/>
          </a:ln>
        </p:spPr>
      </p:cxnSp>
      <p:cxnSp>
        <p:nvCxnSpPr>
          <p:cNvPr id="1228" name="Google Shape;1228;p115"/>
          <p:cNvCxnSpPr>
            <a:stCxn id="1213" idx="2"/>
            <a:endCxn id="1217" idx="0"/>
          </p:cNvCxnSpPr>
          <p:nvPr/>
        </p:nvCxnSpPr>
        <p:spPr>
          <a:xfrm flipH="1">
            <a:off x="2136113" y="2775822"/>
            <a:ext cx="2700" cy="159300"/>
          </a:xfrm>
          <a:prstGeom prst="straightConnector1">
            <a:avLst/>
          </a:prstGeom>
          <a:noFill/>
          <a:ln cap="flat" cmpd="sng" w="38100">
            <a:solidFill>
              <a:srgbClr val="32C0FD"/>
            </a:solidFill>
            <a:prstDash val="solid"/>
            <a:round/>
            <a:headEnd len="med" w="med" type="none"/>
            <a:tailEnd len="med" w="med" type="none"/>
          </a:ln>
        </p:spPr>
      </p:cxnSp>
      <p:sp>
        <p:nvSpPr>
          <p:cNvPr id="1229" name="Google Shape;1229;p115"/>
          <p:cNvSpPr/>
          <p:nvPr/>
        </p:nvSpPr>
        <p:spPr>
          <a:xfrm>
            <a:off x="6949483" y="2103688"/>
            <a:ext cx="497100" cy="246300"/>
          </a:xfrm>
          <a:prstGeom prst="rect">
            <a:avLst/>
          </a:prstGeom>
          <a:solidFill>
            <a:srgbClr val="32C0F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30" name="Google Shape;1230;p115"/>
          <p:cNvCxnSpPr/>
          <p:nvPr/>
        </p:nvCxnSpPr>
        <p:spPr>
          <a:xfrm flipH="1">
            <a:off x="6831416" y="2344894"/>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31" name="Google Shape;1231;p115"/>
          <p:cNvSpPr/>
          <p:nvPr/>
        </p:nvSpPr>
        <p:spPr>
          <a:xfrm>
            <a:off x="6589488" y="2390270"/>
            <a:ext cx="328931" cy="305198"/>
          </a:xfrm>
          <a:prstGeom prst="flowChartDecision">
            <a:avLst/>
          </a:prstGeom>
          <a:noFill/>
          <a:ln cap="flat" cmpd="sng" w="38100">
            <a:solidFill>
              <a:srgbClr val="32C0F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32" name="Google Shape;1232;p115"/>
          <p:cNvCxnSpPr/>
          <p:nvPr/>
        </p:nvCxnSpPr>
        <p:spPr>
          <a:xfrm>
            <a:off x="7442023" y="2344894"/>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33" name="Google Shape;1233;p115"/>
          <p:cNvSpPr/>
          <p:nvPr/>
        </p:nvSpPr>
        <p:spPr>
          <a:xfrm flipH="1">
            <a:off x="7478320" y="2390270"/>
            <a:ext cx="328931" cy="305198"/>
          </a:xfrm>
          <a:prstGeom prst="flowChartDecision">
            <a:avLst/>
          </a:prstGeom>
          <a:solidFill>
            <a:srgbClr val="CCCCCC"/>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4" name="Google Shape;1234;p115"/>
          <p:cNvSpPr/>
          <p:nvPr/>
        </p:nvSpPr>
        <p:spPr>
          <a:xfrm>
            <a:off x="6505068" y="2863079"/>
            <a:ext cx="497100" cy="246300"/>
          </a:xfrm>
          <a:prstGeom prst="rect">
            <a:avLst/>
          </a:prstGeom>
          <a:solidFill>
            <a:srgbClr val="32C0F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35" name="Google Shape;1235;p115"/>
          <p:cNvCxnSpPr/>
          <p:nvPr/>
        </p:nvCxnSpPr>
        <p:spPr>
          <a:xfrm flipH="1">
            <a:off x="6387000" y="3104285"/>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36" name="Google Shape;1236;p115"/>
          <p:cNvSpPr/>
          <p:nvPr/>
        </p:nvSpPr>
        <p:spPr>
          <a:xfrm>
            <a:off x="6145073" y="3149662"/>
            <a:ext cx="328931" cy="305198"/>
          </a:xfrm>
          <a:prstGeom prst="flowChartDecision">
            <a:avLst/>
          </a:prstGeom>
          <a:noFill/>
          <a:ln cap="flat" cmpd="sng" w="38100">
            <a:solidFill>
              <a:srgbClr val="32C0F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37" name="Google Shape;1237;p115"/>
          <p:cNvCxnSpPr/>
          <p:nvPr/>
        </p:nvCxnSpPr>
        <p:spPr>
          <a:xfrm>
            <a:off x="6997607" y="3104285"/>
            <a:ext cx="123300" cy="123300"/>
          </a:xfrm>
          <a:prstGeom prst="straightConnector1">
            <a:avLst/>
          </a:prstGeom>
          <a:noFill/>
          <a:ln cap="flat" cmpd="sng" w="38100">
            <a:solidFill>
              <a:srgbClr val="32C0FD"/>
            </a:solidFill>
            <a:prstDash val="solid"/>
            <a:round/>
            <a:headEnd len="med" w="med" type="none"/>
            <a:tailEnd len="med" w="med" type="none"/>
          </a:ln>
        </p:spPr>
      </p:cxnSp>
      <p:sp>
        <p:nvSpPr>
          <p:cNvPr id="1238" name="Google Shape;1238;p115"/>
          <p:cNvSpPr/>
          <p:nvPr/>
        </p:nvSpPr>
        <p:spPr>
          <a:xfrm flipH="1">
            <a:off x="7033904" y="3149662"/>
            <a:ext cx="328931" cy="305198"/>
          </a:xfrm>
          <a:prstGeom prst="flowChartDecision">
            <a:avLst/>
          </a:prstGeom>
          <a:solidFill>
            <a:schemeClr val="dk1"/>
          </a:solidFill>
          <a:ln cap="flat" cmpd="sng" w="38100">
            <a:solidFill>
              <a:srgbClr val="32C0F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39" name="Google Shape;1239;p115"/>
          <p:cNvCxnSpPr>
            <a:stCxn id="1234" idx="0"/>
            <a:endCxn id="1231" idx="2"/>
          </p:cNvCxnSpPr>
          <p:nvPr/>
        </p:nvCxnSpPr>
        <p:spPr>
          <a:xfrm flipH="1" rot="10800000">
            <a:off x="6753618" y="2695379"/>
            <a:ext cx="300" cy="167700"/>
          </a:xfrm>
          <a:prstGeom prst="straightConnector1">
            <a:avLst/>
          </a:prstGeom>
          <a:noFill/>
          <a:ln cap="flat" cmpd="sng" w="38100">
            <a:solidFill>
              <a:srgbClr val="32C0FD"/>
            </a:solidFill>
            <a:prstDash val="solid"/>
            <a:round/>
            <a:headEnd len="med" w="med" type="none"/>
            <a:tailEnd len="med" w="med" type="none"/>
          </a:ln>
        </p:spPr>
      </p:cxnSp>
      <p:cxnSp>
        <p:nvCxnSpPr>
          <p:cNvPr id="1240" name="Google Shape;1240;p115"/>
          <p:cNvCxnSpPr/>
          <p:nvPr/>
        </p:nvCxnSpPr>
        <p:spPr>
          <a:xfrm rot="10800000">
            <a:off x="4572000" y="1215850"/>
            <a:ext cx="0" cy="3307500"/>
          </a:xfrm>
          <a:prstGeom prst="straightConnector1">
            <a:avLst/>
          </a:prstGeom>
          <a:noFill/>
          <a:ln cap="flat" cmpd="sng" w="9525">
            <a:solidFill>
              <a:srgbClr val="999999"/>
            </a:solidFill>
            <a:prstDash val="solid"/>
            <a:round/>
            <a:headEnd len="med" w="med" type="none"/>
            <a:tailEnd len="med" w="med" type="none"/>
          </a:ln>
        </p:spPr>
      </p:cxnSp>
      <p:sp>
        <p:nvSpPr>
          <p:cNvPr id="1241" name="Google Shape;1241;p115"/>
          <p:cNvSpPr/>
          <p:nvPr/>
        </p:nvSpPr>
        <p:spPr>
          <a:xfrm>
            <a:off x="-2450" y="0"/>
            <a:ext cx="9144000" cy="74430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Debrief</a:t>
            </a:r>
            <a:endParaRPr sz="3000">
              <a:solidFill>
                <a:srgbClr val="FFFFFF"/>
              </a:solidFill>
              <a:latin typeface="Oswald"/>
              <a:ea typeface="Oswald"/>
              <a:cs typeface="Oswald"/>
              <a:sym typeface="Oswa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285F4"/>
        </a:solidFill>
      </p:bgPr>
    </p:bg>
    <p:spTree>
      <p:nvGrpSpPr>
        <p:cNvPr id="1245" name="Shape 1245"/>
        <p:cNvGrpSpPr/>
        <p:nvPr/>
      </p:nvGrpSpPr>
      <p:grpSpPr>
        <a:xfrm>
          <a:off x="0" y="0"/>
          <a:ext cx="0" cy="0"/>
          <a:chOff x="0" y="0"/>
          <a:chExt cx="0" cy="0"/>
        </a:xfrm>
      </p:grpSpPr>
      <p:sp>
        <p:nvSpPr>
          <p:cNvPr id="1246" name="Google Shape;1246;p116"/>
          <p:cNvSpPr txBox="1"/>
          <p:nvPr>
            <p:ph type="title"/>
          </p:nvPr>
        </p:nvSpPr>
        <p:spPr>
          <a:xfrm>
            <a:off x="850350" y="2065675"/>
            <a:ext cx="7443300" cy="1569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solidFill>
                  <a:srgbClr val="F3F3F3"/>
                </a:solidFill>
                <a:latin typeface="Slabo 27px"/>
                <a:ea typeface="Slabo 27px"/>
                <a:cs typeface="Slabo 27px"/>
                <a:sym typeface="Slabo 27px"/>
              </a:rPr>
              <a:t>Getting Started with</a:t>
            </a:r>
            <a:br>
              <a:rPr b="1" lang="en" sz="3600">
                <a:solidFill>
                  <a:srgbClr val="F3F3F3"/>
                </a:solidFill>
                <a:latin typeface="Slabo 27px"/>
                <a:ea typeface="Slabo 27px"/>
                <a:cs typeface="Slabo 27px"/>
                <a:sym typeface="Slabo 27px"/>
              </a:rPr>
            </a:br>
            <a:r>
              <a:rPr b="1" lang="en" sz="3600">
                <a:solidFill>
                  <a:srgbClr val="F3F3F3"/>
                </a:solidFill>
                <a:latin typeface="Slabo 27px"/>
                <a:ea typeface="Slabo 27px"/>
                <a:cs typeface="Slabo 27px"/>
                <a:sym typeface="Slabo 27px"/>
              </a:rPr>
              <a:t>Machine Learning</a:t>
            </a:r>
            <a:br>
              <a:rPr b="1" lang="en" sz="3600">
                <a:solidFill>
                  <a:srgbClr val="F3F3F3"/>
                </a:solidFill>
                <a:latin typeface="Slabo 27px"/>
                <a:ea typeface="Slabo 27px"/>
                <a:cs typeface="Slabo 27px"/>
                <a:sym typeface="Slabo 27px"/>
              </a:rPr>
            </a:br>
            <a:br>
              <a:rPr b="1" lang="en" sz="3600">
                <a:solidFill>
                  <a:srgbClr val="F3F3F3"/>
                </a:solidFill>
                <a:latin typeface="Slabo 27px"/>
                <a:ea typeface="Slabo 27px"/>
                <a:cs typeface="Slabo 27px"/>
                <a:sym typeface="Slabo 27px"/>
              </a:rPr>
            </a:br>
            <a:r>
              <a:rPr b="1" lang="en" sz="3600">
                <a:solidFill>
                  <a:srgbClr val="F3F3F3"/>
                </a:solidFill>
                <a:latin typeface="Slabo 27px"/>
                <a:ea typeface="Slabo 27px"/>
                <a:cs typeface="Slabo 27px"/>
                <a:sym typeface="Slabo 27px"/>
              </a:rPr>
              <a:t>   </a:t>
            </a:r>
            <a:endParaRPr sz="45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5" name="Shape 175"/>
        <p:cNvGrpSpPr/>
        <p:nvPr/>
      </p:nvGrpSpPr>
      <p:grpSpPr>
        <a:xfrm>
          <a:off x="0" y="0"/>
          <a:ext cx="0" cy="0"/>
          <a:chOff x="0" y="0"/>
          <a:chExt cx="0" cy="0"/>
        </a:xfrm>
      </p:grpSpPr>
      <p:sp>
        <p:nvSpPr>
          <p:cNvPr id="176" name="Google Shape;176;p25"/>
          <p:cNvSpPr/>
          <p:nvPr/>
        </p:nvSpPr>
        <p:spPr>
          <a:xfrm>
            <a:off x="4563200" y="2461850"/>
            <a:ext cx="1468325" cy="1890350"/>
          </a:xfrm>
          <a:custGeom>
            <a:pathLst>
              <a:path extrusionOk="0" h="75614" w="58733">
                <a:moveTo>
                  <a:pt x="0" y="6330"/>
                </a:moveTo>
                <a:lnTo>
                  <a:pt x="58733" y="0"/>
                </a:lnTo>
                <a:lnTo>
                  <a:pt x="51699" y="5979"/>
                </a:lnTo>
                <a:lnTo>
                  <a:pt x="50644" y="13364"/>
                </a:lnTo>
                <a:lnTo>
                  <a:pt x="50644" y="53105"/>
                </a:lnTo>
                <a:lnTo>
                  <a:pt x="51347" y="75614"/>
                </a:lnTo>
                <a:close/>
              </a:path>
            </a:pathLst>
          </a:custGeom>
          <a:solidFill>
            <a:srgbClr val="CFE2F3"/>
          </a:solidFill>
          <a:ln>
            <a:noFill/>
          </a:ln>
        </p:spPr>
      </p:sp>
      <p:sp>
        <p:nvSpPr>
          <p:cNvPr id="177" name="Google Shape;17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br>
              <a:rPr lang="en"/>
            </a:br>
            <a:r>
              <a:rPr lang="en" sz="2400" u="sng">
                <a:solidFill>
                  <a:srgbClr val="1155CC"/>
                </a:solidFill>
                <a:hlinkClick r:id="rId3"/>
              </a:rPr>
              <a:t>Quick Draw with Google Data</a:t>
            </a:r>
            <a:endParaRPr sz="2400">
              <a:solidFill>
                <a:srgbClr val="1155CC"/>
              </a:solidFill>
            </a:endParaRPr>
          </a:p>
        </p:txBody>
      </p:sp>
      <p:pic>
        <p:nvPicPr>
          <p:cNvPr id="178" name="Google Shape;178;p25"/>
          <p:cNvPicPr preferRelativeResize="0"/>
          <p:nvPr/>
        </p:nvPicPr>
        <p:blipFill>
          <a:blip r:embed="rId4">
            <a:alphaModFix/>
          </a:blip>
          <a:stretch>
            <a:fillRect/>
          </a:stretch>
        </p:blipFill>
        <p:spPr>
          <a:xfrm>
            <a:off x="862975" y="2239850"/>
            <a:ext cx="3678598" cy="2457476"/>
          </a:xfrm>
          <a:prstGeom prst="rect">
            <a:avLst/>
          </a:prstGeom>
          <a:noFill/>
          <a:ln>
            <a:noFill/>
          </a:ln>
        </p:spPr>
      </p:pic>
      <p:grpSp>
        <p:nvGrpSpPr>
          <p:cNvPr id="179" name="Google Shape;179;p25"/>
          <p:cNvGrpSpPr/>
          <p:nvPr/>
        </p:nvGrpSpPr>
        <p:grpSpPr>
          <a:xfrm>
            <a:off x="5820500" y="2435475"/>
            <a:ext cx="2585100" cy="2092500"/>
            <a:chOff x="5820500" y="2435475"/>
            <a:chExt cx="2585100" cy="2092500"/>
          </a:xfrm>
        </p:grpSpPr>
        <p:sp>
          <p:nvSpPr>
            <p:cNvPr id="180" name="Google Shape;180;p25"/>
            <p:cNvSpPr/>
            <p:nvPr/>
          </p:nvSpPr>
          <p:spPr>
            <a:xfrm>
              <a:off x="5820500" y="2435475"/>
              <a:ext cx="2585100" cy="20925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81" name="Google Shape;181;p25"/>
            <p:cNvPicPr preferRelativeResize="0"/>
            <p:nvPr/>
          </p:nvPicPr>
          <p:blipFill>
            <a:blip r:embed="rId5">
              <a:alphaModFix/>
            </a:blip>
            <a:stretch>
              <a:fillRect/>
            </a:stretch>
          </p:blipFill>
          <p:spPr>
            <a:xfrm>
              <a:off x="5975413" y="2559160"/>
              <a:ext cx="2275274" cy="1845125"/>
            </a:xfrm>
            <a:prstGeom prst="rect">
              <a:avLst/>
            </a:prstGeom>
            <a:noFill/>
            <a:ln>
              <a:noFill/>
            </a:ln>
          </p:spPr>
        </p:pic>
      </p:grpSp>
      <p:sp>
        <p:nvSpPr>
          <p:cNvPr id="182" name="Google Shape;182;p25"/>
          <p:cNvSpPr txBox="1"/>
          <p:nvPr/>
        </p:nvSpPr>
        <p:spPr>
          <a:xfrm>
            <a:off x="5978900" y="4530975"/>
            <a:ext cx="2268300" cy="422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latin typeface="Open Sans Light"/>
                <a:ea typeface="Open Sans Light"/>
                <a:cs typeface="Open Sans Light"/>
                <a:sym typeface="Open Sans Light"/>
              </a:rPr>
              <a:t>122,500 bicycle drawings</a:t>
            </a:r>
            <a:endParaRPr>
              <a:latin typeface="Open Sans Light"/>
              <a:ea typeface="Open Sans Light"/>
              <a:cs typeface="Open Sans Light"/>
              <a:sym typeface="Open Sans Light"/>
            </a:endParaRPr>
          </a:p>
        </p:txBody>
      </p:sp>
      <p:sp>
        <p:nvSpPr>
          <p:cNvPr id="183" name="Google Shape;183;p25"/>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Example: Drawing (Data)</a:t>
            </a:r>
            <a:endParaRPr sz="3000">
              <a:solidFill>
                <a:srgbClr val="FFFFFF"/>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6"/>
          <p:cNvSpPr txBox="1"/>
          <p:nvPr/>
        </p:nvSpPr>
        <p:spPr>
          <a:xfrm>
            <a:off x="464100" y="1204725"/>
            <a:ext cx="78615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Classify</a:t>
            </a:r>
            <a:endParaRPr b="1" sz="2400">
              <a:latin typeface="Open Sans"/>
              <a:ea typeface="Open Sans"/>
              <a:cs typeface="Open Sans"/>
              <a:sym typeface="Open Sans"/>
            </a:endParaRPr>
          </a:p>
        </p:txBody>
      </p:sp>
      <p:grpSp>
        <p:nvGrpSpPr>
          <p:cNvPr id="189" name="Google Shape;189;p26"/>
          <p:cNvGrpSpPr/>
          <p:nvPr/>
        </p:nvGrpSpPr>
        <p:grpSpPr>
          <a:xfrm>
            <a:off x="2831299" y="1254745"/>
            <a:ext cx="3459001" cy="1066899"/>
            <a:chOff x="20924" y="1970070"/>
            <a:chExt cx="3459001" cy="1066899"/>
          </a:xfrm>
        </p:grpSpPr>
        <p:grpSp>
          <p:nvGrpSpPr>
            <p:cNvPr id="190" name="Google Shape;190;p26"/>
            <p:cNvGrpSpPr/>
            <p:nvPr/>
          </p:nvGrpSpPr>
          <p:grpSpPr>
            <a:xfrm>
              <a:off x="1729500" y="2728269"/>
              <a:ext cx="1750425" cy="308700"/>
              <a:chOff x="1729500" y="2728269"/>
              <a:chExt cx="1750425" cy="308700"/>
            </a:xfrm>
          </p:grpSpPr>
          <p:sp>
            <p:nvSpPr>
              <p:cNvPr id="191" name="Google Shape;191;p26"/>
              <p:cNvSpPr/>
              <p:nvPr/>
            </p:nvSpPr>
            <p:spPr>
              <a:xfrm>
                <a:off x="1729500" y="2767000"/>
                <a:ext cx="1750425" cy="24527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92" name="Google Shape;192;p26"/>
              <p:cNvSpPr txBox="1"/>
              <p:nvPr/>
            </p:nvSpPr>
            <p:spPr>
              <a:xfrm>
                <a:off x="2097350" y="2728269"/>
                <a:ext cx="1029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Consolas"/>
                    <a:ea typeface="Consolas"/>
                    <a:cs typeface="Consolas"/>
                    <a:sym typeface="Consolas"/>
                  </a:rPr>
                  <a:t>MAMMAL</a:t>
                </a:r>
                <a:endParaRPr sz="2000"/>
              </a:p>
            </p:txBody>
          </p:sp>
        </p:grpSp>
        <p:grpSp>
          <p:nvGrpSpPr>
            <p:cNvPr id="193" name="Google Shape;193;p26"/>
            <p:cNvGrpSpPr/>
            <p:nvPr/>
          </p:nvGrpSpPr>
          <p:grpSpPr>
            <a:xfrm>
              <a:off x="1729500" y="2345950"/>
              <a:ext cx="1750425" cy="308700"/>
              <a:chOff x="1729500" y="2345950"/>
              <a:chExt cx="1750425" cy="308700"/>
            </a:xfrm>
          </p:grpSpPr>
          <p:sp>
            <p:nvSpPr>
              <p:cNvPr id="194" name="Google Shape;194;p26"/>
              <p:cNvSpPr/>
              <p:nvPr/>
            </p:nvSpPr>
            <p:spPr>
              <a:xfrm>
                <a:off x="1729500" y="2386000"/>
                <a:ext cx="1750425" cy="24527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95" name="Google Shape;195;p26"/>
              <p:cNvSpPr txBox="1"/>
              <p:nvPr/>
            </p:nvSpPr>
            <p:spPr>
              <a:xfrm>
                <a:off x="1943173" y="2345950"/>
                <a:ext cx="13245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Consolas"/>
                    <a:ea typeface="Consolas"/>
                    <a:cs typeface="Consolas"/>
                    <a:sym typeface="Consolas"/>
                  </a:rPr>
                  <a:t>WILDLIFE</a:t>
                </a:r>
                <a:endParaRPr sz="2000"/>
              </a:p>
            </p:txBody>
          </p:sp>
        </p:grpSp>
        <p:grpSp>
          <p:nvGrpSpPr>
            <p:cNvPr id="196" name="Google Shape;196;p26"/>
            <p:cNvGrpSpPr/>
            <p:nvPr/>
          </p:nvGrpSpPr>
          <p:grpSpPr>
            <a:xfrm>
              <a:off x="1729500" y="1970070"/>
              <a:ext cx="1750425" cy="308700"/>
              <a:chOff x="1729500" y="1970070"/>
              <a:chExt cx="1750425" cy="308700"/>
            </a:xfrm>
          </p:grpSpPr>
          <p:sp>
            <p:nvSpPr>
              <p:cNvPr id="197" name="Google Shape;197;p26"/>
              <p:cNvSpPr/>
              <p:nvPr/>
            </p:nvSpPr>
            <p:spPr>
              <a:xfrm>
                <a:off x="1729500" y="2005000"/>
                <a:ext cx="1750425" cy="24527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98" name="Google Shape;198;p26"/>
              <p:cNvSpPr txBox="1"/>
              <p:nvPr/>
            </p:nvSpPr>
            <p:spPr>
              <a:xfrm>
                <a:off x="2121350" y="1970070"/>
                <a:ext cx="981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Consolas"/>
                    <a:ea typeface="Consolas"/>
                    <a:cs typeface="Consolas"/>
                    <a:sym typeface="Consolas"/>
                  </a:rPr>
                  <a:t>LION</a:t>
                </a:r>
                <a:endParaRPr sz="2000"/>
              </a:p>
            </p:txBody>
          </p:sp>
        </p:grpSp>
        <p:pic>
          <p:nvPicPr>
            <p:cNvPr id="199" name="Google Shape;199;p26"/>
            <p:cNvPicPr preferRelativeResize="0"/>
            <p:nvPr/>
          </p:nvPicPr>
          <p:blipFill>
            <a:blip r:embed="rId3">
              <a:alphaModFix/>
            </a:blip>
            <a:stretch>
              <a:fillRect/>
            </a:stretch>
          </p:blipFill>
          <p:spPr>
            <a:xfrm>
              <a:off x="20924" y="2029611"/>
              <a:ext cx="1406376" cy="937600"/>
            </a:xfrm>
            <a:prstGeom prst="rect">
              <a:avLst/>
            </a:prstGeom>
            <a:noFill/>
            <a:ln>
              <a:noFill/>
            </a:ln>
          </p:spPr>
        </p:pic>
      </p:grpSp>
      <p:cxnSp>
        <p:nvCxnSpPr>
          <p:cNvPr id="200" name="Google Shape;200;p26"/>
          <p:cNvCxnSpPr>
            <a:stCxn id="199" idx="3"/>
            <a:endCxn id="197" idx="1"/>
          </p:cNvCxnSpPr>
          <p:nvPr/>
        </p:nvCxnSpPr>
        <p:spPr>
          <a:xfrm flipH="1" rot="10800000">
            <a:off x="4237675" y="1412286"/>
            <a:ext cx="302100" cy="3708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26"/>
          <p:cNvCxnSpPr>
            <a:stCxn id="199" idx="3"/>
            <a:endCxn id="194" idx="1"/>
          </p:cNvCxnSpPr>
          <p:nvPr/>
        </p:nvCxnSpPr>
        <p:spPr>
          <a:xfrm>
            <a:off x="4237675" y="1783086"/>
            <a:ext cx="302100" cy="10200"/>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26"/>
          <p:cNvCxnSpPr>
            <a:stCxn id="199" idx="3"/>
            <a:endCxn id="191" idx="1"/>
          </p:cNvCxnSpPr>
          <p:nvPr/>
        </p:nvCxnSpPr>
        <p:spPr>
          <a:xfrm>
            <a:off x="4237675" y="1783086"/>
            <a:ext cx="302100" cy="39120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26"/>
          <p:cNvCxnSpPr/>
          <p:nvPr/>
        </p:nvCxnSpPr>
        <p:spPr>
          <a:xfrm>
            <a:off x="443678" y="2481358"/>
            <a:ext cx="8150700" cy="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6"/>
          <p:cNvSpPr/>
          <p:nvPr/>
        </p:nvSpPr>
        <p:spPr>
          <a:xfrm>
            <a:off x="-2450" y="0"/>
            <a:ext cx="9144000" cy="1121200"/>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What Can Machine Learning Do?</a:t>
            </a:r>
            <a:endParaRPr sz="3000">
              <a:solidFill>
                <a:srgbClr val="FFFFFF"/>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7"/>
          <p:cNvSpPr txBox="1"/>
          <p:nvPr/>
        </p:nvSpPr>
        <p:spPr>
          <a:xfrm>
            <a:off x="464100" y="1204725"/>
            <a:ext cx="78615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999999"/>
                </a:solidFill>
                <a:latin typeface="Open Sans"/>
                <a:ea typeface="Open Sans"/>
                <a:cs typeface="Open Sans"/>
                <a:sym typeface="Open Sans"/>
              </a:rPr>
              <a:t>Classify</a:t>
            </a:r>
            <a:endParaRPr b="1" sz="2400">
              <a:solidFill>
                <a:srgbClr val="999999"/>
              </a:solidFill>
              <a:latin typeface="Open Sans"/>
              <a:ea typeface="Open Sans"/>
              <a:cs typeface="Open Sans"/>
              <a:sym typeface="Open Sans"/>
            </a:endParaRPr>
          </a:p>
        </p:txBody>
      </p:sp>
      <p:grpSp>
        <p:nvGrpSpPr>
          <p:cNvPr id="210" name="Google Shape;210;p27"/>
          <p:cNvGrpSpPr/>
          <p:nvPr/>
        </p:nvGrpSpPr>
        <p:grpSpPr>
          <a:xfrm>
            <a:off x="2831299" y="1254745"/>
            <a:ext cx="3459001" cy="1066899"/>
            <a:chOff x="20924" y="1970070"/>
            <a:chExt cx="3459001" cy="1066899"/>
          </a:xfrm>
        </p:grpSpPr>
        <p:grpSp>
          <p:nvGrpSpPr>
            <p:cNvPr id="211" name="Google Shape;211;p27"/>
            <p:cNvGrpSpPr/>
            <p:nvPr/>
          </p:nvGrpSpPr>
          <p:grpSpPr>
            <a:xfrm>
              <a:off x="1729500" y="2728269"/>
              <a:ext cx="1750425" cy="308700"/>
              <a:chOff x="1729500" y="2728269"/>
              <a:chExt cx="1750425" cy="308700"/>
            </a:xfrm>
          </p:grpSpPr>
          <p:sp>
            <p:nvSpPr>
              <p:cNvPr id="212" name="Google Shape;212;p27"/>
              <p:cNvSpPr/>
              <p:nvPr/>
            </p:nvSpPr>
            <p:spPr>
              <a:xfrm>
                <a:off x="1729500" y="2767000"/>
                <a:ext cx="1750425" cy="24527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13" name="Google Shape;213;p27"/>
              <p:cNvSpPr txBox="1"/>
              <p:nvPr/>
            </p:nvSpPr>
            <p:spPr>
              <a:xfrm>
                <a:off x="2097350" y="2728269"/>
                <a:ext cx="1029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Consolas"/>
                    <a:ea typeface="Consolas"/>
                    <a:cs typeface="Consolas"/>
                    <a:sym typeface="Consolas"/>
                  </a:rPr>
                  <a:t>MAMMAL</a:t>
                </a:r>
                <a:endParaRPr sz="2000">
                  <a:solidFill>
                    <a:srgbClr val="999999"/>
                  </a:solidFill>
                </a:endParaRPr>
              </a:p>
            </p:txBody>
          </p:sp>
        </p:grpSp>
        <p:grpSp>
          <p:nvGrpSpPr>
            <p:cNvPr id="214" name="Google Shape;214;p27"/>
            <p:cNvGrpSpPr/>
            <p:nvPr/>
          </p:nvGrpSpPr>
          <p:grpSpPr>
            <a:xfrm>
              <a:off x="1729500" y="2345950"/>
              <a:ext cx="1750425" cy="308700"/>
              <a:chOff x="1729500" y="2345950"/>
              <a:chExt cx="1750425" cy="308700"/>
            </a:xfrm>
          </p:grpSpPr>
          <p:sp>
            <p:nvSpPr>
              <p:cNvPr id="215" name="Google Shape;215;p27"/>
              <p:cNvSpPr/>
              <p:nvPr/>
            </p:nvSpPr>
            <p:spPr>
              <a:xfrm>
                <a:off x="1729500" y="2386000"/>
                <a:ext cx="1750425" cy="24527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16" name="Google Shape;216;p27"/>
              <p:cNvSpPr txBox="1"/>
              <p:nvPr/>
            </p:nvSpPr>
            <p:spPr>
              <a:xfrm>
                <a:off x="1943173" y="2345950"/>
                <a:ext cx="13245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Consolas"/>
                    <a:ea typeface="Consolas"/>
                    <a:cs typeface="Consolas"/>
                    <a:sym typeface="Consolas"/>
                  </a:rPr>
                  <a:t>WILDLIFE</a:t>
                </a:r>
                <a:endParaRPr sz="2000">
                  <a:solidFill>
                    <a:srgbClr val="999999"/>
                  </a:solidFill>
                </a:endParaRPr>
              </a:p>
            </p:txBody>
          </p:sp>
        </p:grpSp>
        <p:grpSp>
          <p:nvGrpSpPr>
            <p:cNvPr id="217" name="Google Shape;217;p27"/>
            <p:cNvGrpSpPr/>
            <p:nvPr/>
          </p:nvGrpSpPr>
          <p:grpSpPr>
            <a:xfrm>
              <a:off x="1729500" y="1970070"/>
              <a:ext cx="1750425" cy="308700"/>
              <a:chOff x="1729500" y="1970070"/>
              <a:chExt cx="1750425" cy="308700"/>
            </a:xfrm>
          </p:grpSpPr>
          <p:sp>
            <p:nvSpPr>
              <p:cNvPr id="218" name="Google Shape;218;p27"/>
              <p:cNvSpPr/>
              <p:nvPr/>
            </p:nvSpPr>
            <p:spPr>
              <a:xfrm>
                <a:off x="1729500" y="2005000"/>
                <a:ext cx="1750425" cy="24527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19" name="Google Shape;219;p27"/>
              <p:cNvSpPr txBox="1"/>
              <p:nvPr/>
            </p:nvSpPr>
            <p:spPr>
              <a:xfrm>
                <a:off x="2121350" y="1970070"/>
                <a:ext cx="981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Consolas"/>
                    <a:ea typeface="Consolas"/>
                    <a:cs typeface="Consolas"/>
                    <a:sym typeface="Consolas"/>
                  </a:rPr>
                  <a:t>LION</a:t>
                </a:r>
                <a:endParaRPr sz="2000">
                  <a:solidFill>
                    <a:srgbClr val="999999"/>
                  </a:solidFill>
                </a:endParaRPr>
              </a:p>
            </p:txBody>
          </p:sp>
        </p:grpSp>
        <p:pic>
          <p:nvPicPr>
            <p:cNvPr id="220" name="Google Shape;220;p27"/>
            <p:cNvPicPr preferRelativeResize="0"/>
            <p:nvPr/>
          </p:nvPicPr>
          <p:blipFill>
            <a:blip r:embed="rId3">
              <a:alphaModFix amt="39000"/>
            </a:blip>
            <a:stretch>
              <a:fillRect/>
            </a:stretch>
          </p:blipFill>
          <p:spPr>
            <a:xfrm>
              <a:off x="20924" y="2029611"/>
              <a:ext cx="1406376" cy="937600"/>
            </a:xfrm>
            <a:prstGeom prst="rect">
              <a:avLst/>
            </a:prstGeom>
            <a:noFill/>
            <a:ln>
              <a:noFill/>
            </a:ln>
          </p:spPr>
        </p:pic>
      </p:grpSp>
      <p:cxnSp>
        <p:nvCxnSpPr>
          <p:cNvPr id="221" name="Google Shape;221;p27"/>
          <p:cNvCxnSpPr>
            <a:stCxn id="220" idx="3"/>
            <a:endCxn id="218" idx="1"/>
          </p:cNvCxnSpPr>
          <p:nvPr/>
        </p:nvCxnSpPr>
        <p:spPr>
          <a:xfrm flipH="1" rot="10800000">
            <a:off x="4237675" y="1412286"/>
            <a:ext cx="302100" cy="3708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7"/>
          <p:cNvCxnSpPr>
            <a:stCxn id="220" idx="3"/>
            <a:endCxn id="215" idx="1"/>
          </p:cNvCxnSpPr>
          <p:nvPr/>
        </p:nvCxnSpPr>
        <p:spPr>
          <a:xfrm>
            <a:off x="4237675" y="1783086"/>
            <a:ext cx="302100" cy="102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7"/>
          <p:cNvCxnSpPr>
            <a:stCxn id="220" idx="3"/>
            <a:endCxn id="212" idx="1"/>
          </p:cNvCxnSpPr>
          <p:nvPr/>
        </p:nvCxnSpPr>
        <p:spPr>
          <a:xfrm>
            <a:off x="4237675" y="1783086"/>
            <a:ext cx="302100" cy="391200"/>
          </a:xfrm>
          <a:prstGeom prst="straightConnector1">
            <a:avLst/>
          </a:prstGeom>
          <a:noFill/>
          <a:ln cap="flat" cmpd="sng" w="9525">
            <a:solidFill>
              <a:schemeClr val="dk2"/>
            </a:solidFill>
            <a:prstDash val="solid"/>
            <a:round/>
            <a:headEnd len="med" w="med" type="none"/>
            <a:tailEnd len="med" w="med" type="none"/>
          </a:ln>
        </p:spPr>
      </p:cxnSp>
      <p:sp>
        <p:nvSpPr>
          <p:cNvPr id="224" name="Google Shape;224;p27"/>
          <p:cNvSpPr txBox="1"/>
          <p:nvPr/>
        </p:nvSpPr>
        <p:spPr>
          <a:xfrm>
            <a:off x="464100" y="2500125"/>
            <a:ext cx="78615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Cluster</a:t>
            </a:r>
            <a:endParaRPr b="1" sz="2400">
              <a:latin typeface="Open Sans"/>
              <a:ea typeface="Open Sans"/>
              <a:cs typeface="Open Sans"/>
              <a:sym typeface="Open Sans"/>
            </a:endParaRPr>
          </a:p>
        </p:txBody>
      </p:sp>
      <p:grpSp>
        <p:nvGrpSpPr>
          <p:cNvPr id="225" name="Google Shape;225;p27"/>
          <p:cNvGrpSpPr/>
          <p:nvPr/>
        </p:nvGrpSpPr>
        <p:grpSpPr>
          <a:xfrm>
            <a:off x="2978949" y="2568324"/>
            <a:ext cx="5264205" cy="1066900"/>
            <a:chOff x="2978949" y="3025524"/>
            <a:chExt cx="5264205" cy="1066900"/>
          </a:xfrm>
        </p:grpSpPr>
        <p:pic>
          <p:nvPicPr>
            <p:cNvPr id="226" name="Google Shape;226;p27"/>
            <p:cNvPicPr preferRelativeResize="0"/>
            <p:nvPr/>
          </p:nvPicPr>
          <p:blipFill>
            <a:blip r:embed="rId4">
              <a:alphaModFix/>
            </a:blip>
            <a:stretch>
              <a:fillRect/>
            </a:stretch>
          </p:blipFill>
          <p:spPr>
            <a:xfrm>
              <a:off x="2978949" y="3025524"/>
              <a:ext cx="1138022" cy="1066900"/>
            </a:xfrm>
            <a:prstGeom prst="rect">
              <a:avLst/>
            </a:prstGeom>
            <a:noFill/>
            <a:ln>
              <a:noFill/>
            </a:ln>
          </p:spPr>
        </p:pic>
        <p:grpSp>
          <p:nvGrpSpPr>
            <p:cNvPr id="227" name="Google Shape;227;p27"/>
            <p:cNvGrpSpPr/>
            <p:nvPr/>
          </p:nvGrpSpPr>
          <p:grpSpPr>
            <a:xfrm>
              <a:off x="4610775" y="3246093"/>
              <a:ext cx="3632379" cy="625768"/>
              <a:chOff x="4610775" y="3225768"/>
              <a:chExt cx="3632379" cy="625768"/>
            </a:xfrm>
          </p:grpSpPr>
          <p:pic>
            <p:nvPicPr>
              <p:cNvPr id="228" name="Google Shape;228;p27"/>
              <p:cNvPicPr preferRelativeResize="0"/>
              <p:nvPr/>
            </p:nvPicPr>
            <p:blipFill>
              <a:blip r:embed="rId5">
                <a:alphaModFix/>
              </a:blip>
              <a:stretch>
                <a:fillRect/>
              </a:stretch>
            </p:blipFill>
            <p:spPr>
              <a:xfrm>
                <a:off x="6618975" y="3266405"/>
                <a:ext cx="572725" cy="585131"/>
              </a:xfrm>
              <a:prstGeom prst="rect">
                <a:avLst/>
              </a:prstGeom>
              <a:noFill/>
              <a:ln>
                <a:noFill/>
              </a:ln>
            </p:spPr>
          </p:pic>
          <p:pic>
            <p:nvPicPr>
              <p:cNvPr id="229" name="Google Shape;229;p27"/>
              <p:cNvPicPr preferRelativeResize="0"/>
              <p:nvPr/>
            </p:nvPicPr>
            <p:blipFill>
              <a:blip r:embed="rId6">
                <a:alphaModFix/>
              </a:blip>
              <a:stretch>
                <a:fillRect/>
              </a:stretch>
            </p:blipFill>
            <p:spPr>
              <a:xfrm>
                <a:off x="7167239" y="3286584"/>
                <a:ext cx="527607" cy="527604"/>
              </a:xfrm>
              <a:prstGeom prst="rect">
                <a:avLst/>
              </a:prstGeom>
              <a:noFill/>
              <a:ln>
                <a:noFill/>
              </a:ln>
            </p:spPr>
          </p:pic>
          <p:pic>
            <p:nvPicPr>
              <p:cNvPr id="230" name="Google Shape;230;p27"/>
              <p:cNvPicPr preferRelativeResize="0"/>
              <p:nvPr/>
            </p:nvPicPr>
            <p:blipFill>
              <a:blip r:embed="rId7">
                <a:alphaModFix/>
              </a:blip>
              <a:stretch>
                <a:fillRect/>
              </a:stretch>
            </p:blipFill>
            <p:spPr>
              <a:xfrm>
                <a:off x="7715529" y="3298068"/>
                <a:ext cx="527625" cy="487377"/>
              </a:xfrm>
              <a:prstGeom prst="rect">
                <a:avLst/>
              </a:prstGeom>
              <a:noFill/>
              <a:ln>
                <a:noFill/>
              </a:ln>
            </p:spPr>
          </p:pic>
          <p:pic>
            <p:nvPicPr>
              <p:cNvPr id="231" name="Google Shape;231;p27"/>
              <p:cNvPicPr preferRelativeResize="0"/>
              <p:nvPr/>
            </p:nvPicPr>
            <p:blipFill>
              <a:blip r:embed="rId8">
                <a:alphaModFix/>
              </a:blip>
              <a:stretch>
                <a:fillRect/>
              </a:stretch>
            </p:blipFill>
            <p:spPr>
              <a:xfrm>
                <a:off x="5673036" y="3286257"/>
                <a:ext cx="485384" cy="527611"/>
              </a:xfrm>
              <a:prstGeom prst="rect">
                <a:avLst/>
              </a:prstGeom>
              <a:noFill/>
              <a:ln>
                <a:noFill/>
              </a:ln>
            </p:spPr>
          </p:pic>
          <p:pic>
            <p:nvPicPr>
              <p:cNvPr id="232" name="Google Shape;232;p27"/>
              <p:cNvPicPr preferRelativeResize="0"/>
              <p:nvPr/>
            </p:nvPicPr>
            <p:blipFill>
              <a:blip r:embed="rId9">
                <a:alphaModFix/>
              </a:blip>
              <a:stretch>
                <a:fillRect/>
              </a:stretch>
            </p:blipFill>
            <p:spPr>
              <a:xfrm>
                <a:off x="4610775" y="3251900"/>
                <a:ext cx="463518" cy="501100"/>
              </a:xfrm>
              <a:prstGeom prst="rect">
                <a:avLst/>
              </a:prstGeom>
              <a:noFill/>
              <a:ln>
                <a:noFill/>
              </a:ln>
            </p:spPr>
          </p:pic>
          <p:pic>
            <p:nvPicPr>
              <p:cNvPr id="233" name="Google Shape;233;p27"/>
              <p:cNvPicPr preferRelativeResize="0"/>
              <p:nvPr/>
            </p:nvPicPr>
            <p:blipFill>
              <a:blip r:embed="rId10">
                <a:alphaModFix/>
              </a:blip>
              <a:stretch>
                <a:fillRect/>
              </a:stretch>
            </p:blipFill>
            <p:spPr>
              <a:xfrm>
                <a:off x="5044568" y="3225768"/>
                <a:ext cx="619975" cy="542517"/>
              </a:xfrm>
              <a:prstGeom prst="rect">
                <a:avLst/>
              </a:prstGeom>
              <a:noFill/>
              <a:ln>
                <a:noFill/>
              </a:ln>
            </p:spPr>
          </p:pic>
        </p:grpSp>
      </p:grpSp>
      <p:cxnSp>
        <p:nvCxnSpPr>
          <p:cNvPr id="234" name="Google Shape;234;p27"/>
          <p:cNvCxnSpPr/>
          <p:nvPr/>
        </p:nvCxnSpPr>
        <p:spPr>
          <a:xfrm>
            <a:off x="443678" y="2481358"/>
            <a:ext cx="8150700" cy="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27"/>
          <p:cNvCxnSpPr/>
          <p:nvPr/>
        </p:nvCxnSpPr>
        <p:spPr>
          <a:xfrm>
            <a:off x="443678" y="3776758"/>
            <a:ext cx="8150700" cy="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7"/>
          <p:cNvSpPr/>
          <p:nvPr/>
        </p:nvSpPr>
        <p:spPr>
          <a:xfrm>
            <a:off x="-2450" y="0"/>
            <a:ext cx="9144000" cy="1121200"/>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What Can Machine Learning Do?</a:t>
            </a:r>
            <a:endParaRPr sz="3000">
              <a:solidFill>
                <a:srgbClr val="FFFFFF"/>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8"/>
          <p:cNvSpPr txBox="1"/>
          <p:nvPr/>
        </p:nvSpPr>
        <p:spPr>
          <a:xfrm>
            <a:off x="159300" y="3795525"/>
            <a:ext cx="78615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Recommend</a:t>
            </a:r>
            <a:endParaRPr b="1" sz="2400">
              <a:latin typeface="Open Sans"/>
              <a:ea typeface="Open Sans"/>
              <a:cs typeface="Open Sans"/>
              <a:sym typeface="Open Sans"/>
            </a:endParaRPr>
          </a:p>
        </p:txBody>
      </p:sp>
      <p:sp>
        <p:nvSpPr>
          <p:cNvPr id="242" name="Google Shape;242;p28"/>
          <p:cNvSpPr/>
          <p:nvPr/>
        </p:nvSpPr>
        <p:spPr>
          <a:xfrm>
            <a:off x="2983700" y="3910009"/>
            <a:ext cx="1741800" cy="572700"/>
          </a:xfrm>
          <a:prstGeom prst="wedgeRoundRectCallout">
            <a:avLst>
              <a:gd fmla="val -69405" name="adj1"/>
              <a:gd fmla="val 39129" name="adj2"/>
              <a:gd fmla="val 0" name="adj3"/>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Would you like to meet at 3pm?</a:t>
            </a:r>
            <a:endParaRPr/>
          </a:p>
        </p:txBody>
      </p:sp>
      <p:sp>
        <p:nvSpPr>
          <p:cNvPr id="243" name="Google Shape;243;p28"/>
          <p:cNvSpPr/>
          <p:nvPr/>
        </p:nvSpPr>
        <p:spPr>
          <a:xfrm>
            <a:off x="5117300" y="4009626"/>
            <a:ext cx="2014500" cy="897600"/>
          </a:xfrm>
          <a:prstGeom prst="wedgeRoundRectCallout">
            <a:avLst>
              <a:gd fmla="val 78554" name="adj1"/>
              <a:gd fmla="val 47031" name="adj2"/>
              <a:gd fmla="val 0" name="adj3"/>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28"/>
          <p:cNvSpPr/>
          <p:nvPr/>
        </p:nvSpPr>
        <p:spPr>
          <a:xfrm>
            <a:off x="5356400" y="4068150"/>
            <a:ext cx="1536300" cy="217800"/>
          </a:xfrm>
          <a:prstGeom prst="roundRect">
            <a:avLst>
              <a:gd fmla="val 16667" name="adj"/>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Sounds good</a:t>
            </a:r>
            <a:endParaRPr b="1">
              <a:latin typeface="Roboto"/>
              <a:ea typeface="Roboto"/>
              <a:cs typeface="Roboto"/>
              <a:sym typeface="Roboto"/>
            </a:endParaRPr>
          </a:p>
        </p:txBody>
      </p:sp>
      <p:sp>
        <p:nvSpPr>
          <p:cNvPr id="245" name="Google Shape;245;p28"/>
          <p:cNvSpPr/>
          <p:nvPr/>
        </p:nvSpPr>
        <p:spPr>
          <a:xfrm>
            <a:off x="5356400" y="4349525"/>
            <a:ext cx="1536300" cy="217800"/>
          </a:xfrm>
          <a:prstGeom prst="roundRect">
            <a:avLst>
              <a:gd fmla="val 16667" name="adj"/>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I'll see you at 3</a:t>
            </a:r>
            <a:endParaRPr b="1">
              <a:latin typeface="Roboto"/>
              <a:ea typeface="Roboto"/>
              <a:cs typeface="Roboto"/>
              <a:sym typeface="Roboto"/>
            </a:endParaRPr>
          </a:p>
        </p:txBody>
      </p:sp>
      <p:sp>
        <p:nvSpPr>
          <p:cNvPr id="246" name="Google Shape;246;p28"/>
          <p:cNvSpPr/>
          <p:nvPr/>
        </p:nvSpPr>
        <p:spPr>
          <a:xfrm>
            <a:off x="5356400" y="4630899"/>
            <a:ext cx="1536300" cy="217800"/>
          </a:xfrm>
          <a:prstGeom prst="roundRect">
            <a:avLst>
              <a:gd fmla="val 16667" name="adj"/>
            </a:avLst>
          </a:prstGeom>
          <a:solidFill>
            <a:srgbClr val="D9D9D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Sorry, I can't</a:t>
            </a:r>
            <a:endParaRPr b="1">
              <a:latin typeface="Roboto"/>
              <a:ea typeface="Roboto"/>
              <a:cs typeface="Roboto"/>
              <a:sym typeface="Roboto"/>
            </a:endParaRPr>
          </a:p>
        </p:txBody>
      </p:sp>
      <p:cxnSp>
        <p:nvCxnSpPr>
          <p:cNvPr id="247" name="Google Shape;247;p28"/>
          <p:cNvCxnSpPr/>
          <p:nvPr/>
        </p:nvCxnSpPr>
        <p:spPr>
          <a:xfrm>
            <a:off x="443678" y="2481358"/>
            <a:ext cx="8150700" cy="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28"/>
          <p:cNvCxnSpPr/>
          <p:nvPr/>
        </p:nvCxnSpPr>
        <p:spPr>
          <a:xfrm>
            <a:off x="443678" y="3776758"/>
            <a:ext cx="8150700" cy="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28"/>
          <p:cNvSpPr txBox="1"/>
          <p:nvPr/>
        </p:nvSpPr>
        <p:spPr>
          <a:xfrm>
            <a:off x="464100" y="1204725"/>
            <a:ext cx="78615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999999"/>
                </a:solidFill>
                <a:latin typeface="Open Sans"/>
                <a:ea typeface="Open Sans"/>
                <a:cs typeface="Open Sans"/>
                <a:sym typeface="Open Sans"/>
              </a:rPr>
              <a:t>Classify</a:t>
            </a:r>
            <a:endParaRPr b="1" sz="2400">
              <a:solidFill>
                <a:srgbClr val="999999"/>
              </a:solidFill>
              <a:latin typeface="Open Sans"/>
              <a:ea typeface="Open Sans"/>
              <a:cs typeface="Open Sans"/>
              <a:sym typeface="Open Sans"/>
            </a:endParaRPr>
          </a:p>
        </p:txBody>
      </p:sp>
      <p:grpSp>
        <p:nvGrpSpPr>
          <p:cNvPr id="250" name="Google Shape;250;p28"/>
          <p:cNvGrpSpPr/>
          <p:nvPr/>
        </p:nvGrpSpPr>
        <p:grpSpPr>
          <a:xfrm>
            <a:off x="2831299" y="1254745"/>
            <a:ext cx="3459001" cy="1066899"/>
            <a:chOff x="20924" y="1970070"/>
            <a:chExt cx="3459001" cy="1066899"/>
          </a:xfrm>
        </p:grpSpPr>
        <p:grpSp>
          <p:nvGrpSpPr>
            <p:cNvPr id="251" name="Google Shape;251;p28"/>
            <p:cNvGrpSpPr/>
            <p:nvPr/>
          </p:nvGrpSpPr>
          <p:grpSpPr>
            <a:xfrm>
              <a:off x="1729500" y="2728269"/>
              <a:ext cx="1750425" cy="308700"/>
              <a:chOff x="1729500" y="2728269"/>
              <a:chExt cx="1750425" cy="308700"/>
            </a:xfrm>
          </p:grpSpPr>
          <p:sp>
            <p:nvSpPr>
              <p:cNvPr id="252" name="Google Shape;252;p28"/>
              <p:cNvSpPr/>
              <p:nvPr/>
            </p:nvSpPr>
            <p:spPr>
              <a:xfrm>
                <a:off x="1729500" y="2767000"/>
                <a:ext cx="1750425" cy="24527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53" name="Google Shape;253;p28"/>
              <p:cNvSpPr txBox="1"/>
              <p:nvPr/>
            </p:nvSpPr>
            <p:spPr>
              <a:xfrm>
                <a:off x="2097350" y="2728269"/>
                <a:ext cx="1029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Consolas"/>
                    <a:ea typeface="Consolas"/>
                    <a:cs typeface="Consolas"/>
                    <a:sym typeface="Consolas"/>
                  </a:rPr>
                  <a:t>MAMMAL</a:t>
                </a:r>
                <a:endParaRPr sz="2000">
                  <a:solidFill>
                    <a:srgbClr val="999999"/>
                  </a:solidFill>
                </a:endParaRPr>
              </a:p>
            </p:txBody>
          </p:sp>
        </p:grpSp>
        <p:grpSp>
          <p:nvGrpSpPr>
            <p:cNvPr id="254" name="Google Shape;254;p28"/>
            <p:cNvGrpSpPr/>
            <p:nvPr/>
          </p:nvGrpSpPr>
          <p:grpSpPr>
            <a:xfrm>
              <a:off x="1729500" y="2345950"/>
              <a:ext cx="1750425" cy="308700"/>
              <a:chOff x="1729500" y="2345950"/>
              <a:chExt cx="1750425" cy="308700"/>
            </a:xfrm>
          </p:grpSpPr>
          <p:sp>
            <p:nvSpPr>
              <p:cNvPr id="255" name="Google Shape;255;p28"/>
              <p:cNvSpPr/>
              <p:nvPr/>
            </p:nvSpPr>
            <p:spPr>
              <a:xfrm>
                <a:off x="1729500" y="2386000"/>
                <a:ext cx="1750425" cy="24527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56" name="Google Shape;256;p28"/>
              <p:cNvSpPr txBox="1"/>
              <p:nvPr/>
            </p:nvSpPr>
            <p:spPr>
              <a:xfrm>
                <a:off x="1943173" y="2345950"/>
                <a:ext cx="13245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Consolas"/>
                    <a:ea typeface="Consolas"/>
                    <a:cs typeface="Consolas"/>
                    <a:sym typeface="Consolas"/>
                  </a:rPr>
                  <a:t>WILDLIFE</a:t>
                </a:r>
                <a:endParaRPr sz="2000">
                  <a:solidFill>
                    <a:srgbClr val="999999"/>
                  </a:solidFill>
                </a:endParaRPr>
              </a:p>
            </p:txBody>
          </p:sp>
        </p:grpSp>
        <p:grpSp>
          <p:nvGrpSpPr>
            <p:cNvPr id="257" name="Google Shape;257;p28"/>
            <p:cNvGrpSpPr/>
            <p:nvPr/>
          </p:nvGrpSpPr>
          <p:grpSpPr>
            <a:xfrm>
              <a:off x="1729500" y="1970070"/>
              <a:ext cx="1750425" cy="308700"/>
              <a:chOff x="1729500" y="1970070"/>
              <a:chExt cx="1750425" cy="308700"/>
            </a:xfrm>
          </p:grpSpPr>
          <p:sp>
            <p:nvSpPr>
              <p:cNvPr id="258" name="Google Shape;258;p28"/>
              <p:cNvSpPr/>
              <p:nvPr/>
            </p:nvSpPr>
            <p:spPr>
              <a:xfrm>
                <a:off x="1729500" y="2005000"/>
                <a:ext cx="1750425" cy="245275"/>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59" name="Google Shape;259;p28"/>
              <p:cNvSpPr txBox="1"/>
              <p:nvPr/>
            </p:nvSpPr>
            <p:spPr>
              <a:xfrm>
                <a:off x="2121350" y="1970070"/>
                <a:ext cx="981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Consolas"/>
                    <a:ea typeface="Consolas"/>
                    <a:cs typeface="Consolas"/>
                    <a:sym typeface="Consolas"/>
                  </a:rPr>
                  <a:t>LION</a:t>
                </a:r>
                <a:endParaRPr sz="2000">
                  <a:solidFill>
                    <a:srgbClr val="999999"/>
                  </a:solidFill>
                </a:endParaRPr>
              </a:p>
            </p:txBody>
          </p:sp>
        </p:grpSp>
        <p:pic>
          <p:nvPicPr>
            <p:cNvPr id="260" name="Google Shape;260;p28"/>
            <p:cNvPicPr preferRelativeResize="0"/>
            <p:nvPr/>
          </p:nvPicPr>
          <p:blipFill>
            <a:blip r:embed="rId3">
              <a:alphaModFix amt="39000"/>
            </a:blip>
            <a:stretch>
              <a:fillRect/>
            </a:stretch>
          </p:blipFill>
          <p:spPr>
            <a:xfrm>
              <a:off x="20924" y="2029611"/>
              <a:ext cx="1406376" cy="937600"/>
            </a:xfrm>
            <a:prstGeom prst="rect">
              <a:avLst/>
            </a:prstGeom>
            <a:noFill/>
            <a:ln>
              <a:noFill/>
            </a:ln>
          </p:spPr>
        </p:pic>
      </p:grpSp>
      <p:cxnSp>
        <p:nvCxnSpPr>
          <p:cNvPr id="261" name="Google Shape;261;p28"/>
          <p:cNvCxnSpPr>
            <a:stCxn id="260" idx="3"/>
            <a:endCxn id="258" idx="1"/>
          </p:cNvCxnSpPr>
          <p:nvPr/>
        </p:nvCxnSpPr>
        <p:spPr>
          <a:xfrm flipH="1" rot="10800000">
            <a:off x="4237675" y="1412286"/>
            <a:ext cx="302100" cy="3708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28"/>
          <p:cNvCxnSpPr>
            <a:stCxn id="260" idx="3"/>
            <a:endCxn id="255" idx="1"/>
          </p:cNvCxnSpPr>
          <p:nvPr/>
        </p:nvCxnSpPr>
        <p:spPr>
          <a:xfrm>
            <a:off x="4237675" y="1783086"/>
            <a:ext cx="302100" cy="102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28"/>
          <p:cNvCxnSpPr>
            <a:stCxn id="260" idx="3"/>
            <a:endCxn id="252" idx="1"/>
          </p:cNvCxnSpPr>
          <p:nvPr/>
        </p:nvCxnSpPr>
        <p:spPr>
          <a:xfrm>
            <a:off x="4237675" y="1783086"/>
            <a:ext cx="302100" cy="391200"/>
          </a:xfrm>
          <a:prstGeom prst="straightConnector1">
            <a:avLst/>
          </a:prstGeom>
          <a:noFill/>
          <a:ln cap="flat" cmpd="sng" w="9525">
            <a:solidFill>
              <a:schemeClr val="dk2"/>
            </a:solidFill>
            <a:prstDash val="solid"/>
            <a:round/>
            <a:headEnd len="med" w="med" type="none"/>
            <a:tailEnd len="med" w="med" type="none"/>
          </a:ln>
        </p:spPr>
      </p:cxnSp>
      <p:sp>
        <p:nvSpPr>
          <p:cNvPr id="264" name="Google Shape;264;p28"/>
          <p:cNvSpPr txBox="1"/>
          <p:nvPr/>
        </p:nvSpPr>
        <p:spPr>
          <a:xfrm>
            <a:off x="464100" y="2500125"/>
            <a:ext cx="78615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999999"/>
                </a:solidFill>
                <a:latin typeface="Open Sans"/>
                <a:ea typeface="Open Sans"/>
                <a:cs typeface="Open Sans"/>
                <a:sym typeface="Open Sans"/>
              </a:rPr>
              <a:t>Cluster</a:t>
            </a:r>
            <a:endParaRPr b="1" sz="2400">
              <a:solidFill>
                <a:srgbClr val="999999"/>
              </a:solidFill>
              <a:latin typeface="Open Sans"/>
              <a:ea typeface="Open Sans"/>
              <a:cs typeface="Open Sans"/>
              <a:sym typeface="Open Sans"/>
            </a:endParaRPr>
          </a:p>
        </p:txBody>
      </p:sp>
      <p:grpSp>
        <p:nvGrpSpPr>
          <p:cNvPr id="265" name="Google Shape;265;p28"/>
          <p:cNvGrpSpPr/>
          <p:nvPr/>
        </p:nvGrpSpPr>
        <p:grpSpPr>
          <a:xfrm>
            <a:off x="2978949" y="2568324"/>
            <a:ext cx="5264205" cy="1066900"/>
            <a:chOff x="2978949" y="3025524"/>
            <a:chExt cx="5264205" cy="1066900"/>
          </a:xfrm>
        </p:grpSpPr>
        <p:pic>
          <p:nvPicPr>
            <p:cNvPr id="266" name="Google Shape;266;p28"/>
            <p:cNvPicPr preferRelativeResize="0"/>
            <p:nvPr/>
          </p:nvPicPr>
          <p:blipFill>
            <a:blip r:embed="rId4">
              <a:alphaModFix amt="39000"/>
            </a:blip>
            <a:stretch>
              <a:fillRect/>
            </a:stretch>
          </p:blipFill>
          <p:spPr>
            <a:xfrm>
              <a:off x="2978949" y="3025524"/>
              <a:ext cx="1138022" cy="1066900"/>
            </a:xfrm>
            <a:prstGeom prst="rect">
              <a:avLst/>
            </a:prstGeom>
            <a:noFill/>
            <a:ln>
              <a:noFill/>
            </a:ln>
          </p:spPr>
        </p:pic>
        <p:grpSp>
          <p:nvGrpSpPr>
            <p:cNvPr id="267" name="Google Shape;267;p28"/>
            <p:cNvGrpSpPr/>
            <p:nvPr/>
          </p:nvGrpSpPr>
          <p:grpSpPr>
            <a:xfrm>
              <a:off x="4610775" y="3246093"/>
              <a:ext cx="3632379" cy="625768"/>
              <a:chOff x="4610775" y="3225768"/>
              <a:chExt cx="3632379" cy="625768"/>
            </a:xfrm>
          </p:grpSpPr>
          <p:pic>
            <p:nvPicPr>
              <p:cNvPr id="268" name="Google Shape;268;p28"/>
              <p:cNvPicPr preferRelativeResize="0"/>
              <p:nvPr/>
            </p:nvPicPr>
            <p:blipFill>
              <a:blip r:embed="rId5">
                <a:alphaModFix amt="41000"/>
              </a:blip>
              <a:stretch>
                <a:fillRect/>
              </a:stretch>
            </p:blipFill>
            <p:spPr>
              <a:xfrm>
                <a:off x="6618975" y="3266405"/>
                <a:ext cx="572725" cy="585131"/>
              </a:xfrm>
              <a:prstGeom prst="rect">
                <a:avLst/>
              </a:prstGeom>
              <a:noFill/>
              <a:ln>
                <a:noFill/>
              </a:ln>
            </p:spPr>
          </p:pic>
          <p:pic>
            <p:nvPicPr>
              <p:cNvPr id="269" name="Google Shape;269;p28"/>
              <p:cNvPicPr preferRelativeResize="0"/>
              <p:nvPr/>
            </p:nvPicPr>
            <p:blipFill>
              <a:blip r:embed="rId6">
                <a:alphaModFix amt="39000"/>
              </a:blip>
              <a:stretch>
                <a:fillRect/>
              </a:stretch>
            </p:blipFill>
            <p:spPr>
              <a:xfrm>
                <a:off x="7167239" y="3286584"/>
                <a:ext cx="527607" cy="527604"/>
              </a:xfrm>
              <a:prstGeom prst="rect">
                <a:avLst/>
              </a:prstGeom>
              <a:noFill/>
              <a:ln>
                <a:noFill/>
              </a:ln>
            </p:spPr>
          </p:pic>
          <p:pic>
            <p:nvPicPr>
              <p:cNvPr id="270" name="Google Shape;270;p28"/>
              <p:cNvPicPr preferRelativeResize="0"/>
              <p:nvPr/>
            </p:nvPicPr>
            <p:blipFill>
              <a:blip r:embed="rId7">
                <a:alphaModFix amt="40000"/>
              </a:blip>
              <a:stretch>
                <a:fillRect/>
              </a:stretch>
            </p:blipFill>
            <p:spPr>
              <a:xfrm>
                <a:off x="7715529" y="3298068"/>
                <a:ext cx="527625" cy="487377"/>
              </a:xfrm>
              <a:prstGeom prst="rect">
                <a:avLst/>
              </a:prstGeom>
              <a:noFill/>
              <a:ln>
                <a:noFill/>
              </a:ln>
            </p:spPr>
          </p:pic>
          <p:pic>
            <p:nvPicPr>
              <p:cNvPr id="271" name="Google Shape;271;p28"/>
              <p:cNvPicPr preferRelativeResize="0"/>
              <p:nvPr/>
            </p:nvPicPr>
            <p:blipFill>
              <a:blip r:embed="rId8">
                <a:alphaModFix amt="40000"/>
              </a:blip>
              <a:stretch>
                <a:fillRect/>
              </a:stretch>
            </p:blipFill>
            <p:spPr>
              <a:xfrm>
                <a:off x="5673036" y="3286257"/>
                <a:ext cx="485384" cy="527611"/>
              </a:xfrm>
              <a:prstGeom prst="rect">
                <a:avLst/>
              </a:prstGeom>
              <a:noFill/>
              <a:ln>
                <a:noFill/>
              </a:ln>
            </p:spPr>
          </p:pic>
          <p:pic>
            <p:nvPicPr>
              <p:cNvPr id="272" name="Google Shape;272;p28"/>
              <p:cNvPicPr preferRelativeResize="0"/>
              <p:nvPr/>
            </p:nvPicPr>
            <p:blipFill>
              <a:blip r:embed="rId9">
                <a:alphaModFix amt="39000"/>
              </a:blip>
              <a:stretch>
                <a:fillRect/>
              </a:stretch>
            </p:blipFill>
            <p:spPr>
              <a:xfrm>
                <a:off x="4610775" y="3251900"/>
                <a:ext cx="463518" cy="501100"/>
              </a:xfrm>
              <a:prstGeom prst="rect">
                <a:avLst/>
              </a:prstGeom>
              <a:noFill/>
              <a:ln>
                <a:noFill/>
              </a:ln>
            </p:spPr>
          </p:pic>
          <p:pic>
            <p:nvPicPr>
              <p:cNvPr id="273" name="Google Shape;273;p28"/>
              <p:cNvPicPr preferRelativeResize="0"/>
              <p:nvPr/>
            </p:nvPicPr>
            <p:blipFill>
              <a:blip r:embed="rId10">
                <a:alphaModFix amt="39000"/>
              </a:blip>
              <a:stretch>
                <a:fillRect/>
              </a:stretch>
            </p:blipFill>
            <p:spPr>
              <a:xfrm>
                <a:off x="5044568" y="3225768"/>
                <a:ext cx="619975" cy="542517"/>
              </a:xfrm>
              <a:prstGeom prst="rect">
                <a:avLst/>
              </a:prstGeom>
              <a:noFill/>
              <a:ln>
                <a:noFill/>
              </a:ln>
            </p:spPr>
          </p:pic>
        </p:grpSp>
      </p:grpSp>
      <p:sp>
        <p:nvSpPr>
          <p:cNvPr id="274" name="Google Shape;274;p28"/>
          <p:cNvSpPr/>
          <p:nvPr/>
        </p:nvSpPr>
        <p:spPr>
          <a:xfrm>
            <a:off x="-2450" y="0"/>
            <a:ext cx="9144000" cy="1121200"/>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What Can Machine Learning Do?</a:t>
            </a:r>
            <a:endParaRPr sz="3000">
              <a:solidFill>
                <a:srgbClr val="FFFFFF"/>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grpSp>
        <p:nvGrpSpPr>
          <p:cNvPr id="279" name="Google Shape;279;p29"/>
          <p:cNvGrpSpPr/>
          <p:nvPr/>
        </p:nvGrpSpPr>
        <p:grpSpPr>
          <a:xfrm>
            <a:off x="2188825" y="1460155"/>
            <a:ext cx="4766354" cy="3098713"/>
            <a:chOff x="5483632" y="1797915"/>
            <a:chExt cx="3272471" cy="2096700"/>
          </a:xfrm>
        </p:grpSpPr>
        <p:grpSp>
          <p:nvGrpSpPr>
            <p:cNvPr id="280" name="Google Shape;280;p29"/>
            <p:cNvGrpSpPr/>
            <p:nvPr/>
          </p:nvGrpSpPr>
          <p:grpSpPr>
            <a:xfrm>
              <a:off x="5483632" y="2305856"/>
              <a:ext cx="1992475" cy="1080815"/>
              <a:chOff x="5255113" y="1990601"/>
              <a:chExt cx="2982300" cy="1701000"/>
            </a:xfrm>
          </p:grpSpPr>
          <p:sp>
            <p:nvSpPr>
              <p:cNvPr id="281" name="Google Shape;281;p29"/>
              <p:cNvSpPr/>
              <p:nvPr/>
            </p:nvSpPr>
            <p:spPr>
              <a:xfrm>
                <a:off x="5255113" y="1990601"/>
                <a:ext cx="2982300" cy="1701000"/>
              </a:xfrm>
              <a:prstGeom prst="rect">
                <a:avLst/>
              </a:prstGeom>
              <a:solidFill>
                <a:srgbClr val="00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2" name="Google Shape;282;p29"/>
              <p:cNvSpPr/>
              <p:nvPr/>
            </p:nvSpPr>
            <p:spPr>
              <a:xfrm>
                <a:off x="5259161" y="3478964"/>
                <a:ext cx="2973300" cy="2112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Google Shape;283;p29"/>
              <p:cNvSpPr/>
              <p:nvPr/>
            </p:nvSpPr>
            <p:spPr>
              <a:xfrm>
                <a:off x="5257814" y="3503191"/>
                <a:ext cx="1738800" cy="42900"/>
              </a:xfrm>
              <a:prstGeom prst="rect">
                <a:avLst/>
              </a:prstGeom>
              <a:solidFill>
                <a:srgbClr val="F12B2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Google Shape;284;p29"/>
              <p:cNvSpPr/>
              <p:nvPr/>
            </p:nvSpPr>
            <p:spPr>
              <a:xfrm>
                <a:off x="6424743" y="3503191"/>
                <a:ext cx="1806300" cy="42900"/>
              </a:xfrm>
              <a:prstGeom prst="rect">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descr="play_arrow_white_48dp.png" id="285" name="Google Shape;285;p29"/>
              <p:cNvPicPr preferRelativeResize="0"/>
              <p:nvPr/>
            </p:nvPicPr>
            <p:blipFill>
              <a:blip r:embed="rId3">
                <a:alphaModFix/>
              </a:blip>
              <a:stretch>
                <a:fillRect/>
              </a:stretch>
            </p:blipFill>
            <p:spPr>
              <a:xfrm>
                <a:off x="5305738" y="3562279"/>
                <a:ext cx="113599" cy="113599"/>
              </a:xfrm>
              <a:prstGeom prst="rect">
                <a:avLst/>
              </a:prstGeom>
              <a:noFill/>
              <a:ln>
                <a:noFill/>
              </a:ln>
            </p:spPr>
          </p:pic>
        </p:grpSp>
        <p:grpSp>
          <p:nvGrpSpPr>
            <p:cNvPr id="286" name="Google Shape;286;p29"/>
            <p:cNvGrpSpPr/>
            <p:nvPr/>
          </p:nvGrpSpPr>
          <p:grpSpPr>
            <a:xfrm>
              <a:off x="7700403" y="1797915"/>
              <a:ext cx="1055700" cy="2096700"/>
              <a:chOff x="7700403" y="1602653"/>
              <a:chExt cx="1055700" cy="2096700"/>
            </a:xfrm>
          </p:grpSpPr>
          <p:grpSp>
            <p:nvGrpSpPr>
              <p:cNvPr id="287" name="Google Shape;287;p29"/>
              <p:cNvGrpSpPr/>
              <p:nvPr/>
            </p:nvGrpSpPr>
            <p:grpSpPr>
              <a:xfrm>
                <a:off x="7700403" y="1602653"/>
                <a:ext cx="1055700" cy="572700"/>
                <a:chOff x="7700403" y="1602653"/>
                <a:chExt cx="1055700" cy="572700"/>
              </a:xfrm>
            </p:grpSpPr>
            <p:sp>
              <p:nvSpPr>
                <p:cNvPr id="288" name="Google Shape;288;p29"/>
                <p:cNvSpPr/>
                <p:nvPr/>
              </p:nvSpPr>
              <p:spPr>
                <a:xfrm>
                  <a:off x="7700403" y="1602653"/>
                  <a:ext cx="1055700" cy="572700"/>
                </a:xfrm>
                <a:prstGeom prst="rect">
                  <a:avLst/>
                </a:prstGeom>
                <a:solidFill>
                  <a:srgbClr val="00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9" name="Google Shape;289;p29"/>
                <p:cNvSpPr txBox="1"/>
                <p:nvPr/>
              </p:nvSpPr>
              <p:spPr>
                <a:xfrm>
                  <a:off x="7948950" y="1692650"/>
                  <a:ext cx="558600" cy="3927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3000">
                      <a:solidFill>
                        <a:srgbClr val="FFFFFF"/>
                      </a:solidFill>
                      <a:latin typeface="Open Sans"/>
                      <a:ea typeface="Open Sans"/>
                      <a:cs typeface="Open Sans"/>
                      <a:sym typeface="Open Sans"/>
                    </a:rPr>
                    <a:t>1</a:t>
                  </a:r>
                  <a:endParaRPr b="1" sz="3000">
                    <a:solidFill>
                      <a:srgbClr val="FFFFFF"/>
                    </a:solidFill>
                    <a:latin typeface="Open Sans"/>
                    <a:ea typeface="Open Sans"/>
                    <a:cs typeface="Open Sans"/>
                    <a:sym typeface="Open Sans"/>
                  </a:endParaRPr>
                </a:p>
              </p:txBody>
            </p:sp>
          </p:grpSp>
          <p:grpSp>
            <p:nvGrpSpPr>
              <p:cNvPr id="290" name="Google Shape;290;p29"/>
              <p:cNvGrpSpPr/>
              <p:nvPr/>
            </p:nvGrpSpPr>
            <p:grpSpPr>
              <a:xfrm>
                <a:off x="7700403" y="2364653"/>
                <a:ext cx="1055700" cy="572700"/>
                <a:chOff x="7700403" y="1602653"/>
                <a:chExt cx="1055700" cy="572700"/>
              </a:xfrm>
            </p:grpSpPr>
            <p:sp>
              <p:nvSpPr>
                <p:cNvPr id="291" name="Google Shape;291;p29"/>
                <p:cNvSpPr/>
                <p:nvPr/>
              </p:nvSpPr>
              <p:spPr>
                <a:xfrm>
                  <a:off x="7700403" y="1602653"/>
                  <a:ext cx="1055700" cy="572700"/>
                </a:xfrm>
                <a:prstGeom prst="rect">
                  <a:avLst/>
                </a:prstGeom>
                <a:solidFill>
                  <a:srgbClr val="00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2" name="Google Shape;292;p29"/>
                <p:cNvSpPr txBox="1"/>
                <p:nvPr/>
              </p:nvSpPr>
              <p:spPr>
                <a:xfrm>
                  <a:off x="7948950" y="1692650"/>
                  <a:ext cx="558600" cy="3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2</a:t>
                  </a:r>
                  <a:endParaRPr b="1" sz="3000">
                    <a:solidFill>
                      <a:srgbClr val="FFFFFF"/>
                    </a:solidFill>
                    <a:latin typeface="Open Sans"/>
                    <a:ea typeface="Open Sans"/>
                    <a:cs typeface="Open Sans"/>
                    <a:sym typeface="Open Sans"/>
                  </a:endParaRPr>
                </a:p>
              </p:txBody>
            </p:sp>
          </p:grpSp>
          <p:grpSp>
            <p:nvGrpSpPr>
              <p:cNvPr id="293" name="Google Shape;293;p29"/>
              <p:cNvGrpSpPr/>
              <p:nvPr/>
            </p:nvGrpSpPr>
            <p:grpSpPr>
              <a:xfrm>
                <a:off x="7700403" y="3126653"/>
                <a:ext cx="1055700" cy="572700"/>
                <a:chOff x="7700403" y="1602653"/>
                <a:chExt cx="1055700" cy="572700"/>
              </a:xfrm>
            </p:grpSpPr>
            <p:sp>
              <p:nvSpPr>
                <p:cNvPr id="294" name="Google Shape;294;p29"/>
                <p:cNvSpPr/>
                <p:nvPr/>
              </p:nvSpPr>
              <p:spPr>
                <a:xfrm>
                  <a:off x="7700403" y="1602653"/>
                  <a:ext cx="1055700" cy="572700"/>
                </a:xfrm>
                <a:prstGeom prst="rect">
                  <a:avLst/>
                </a:prstGeom>
                <a:solidFill>
                  <a:srgbClr val="00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5" name="Google Shape;295;p29"/>
                <p:cNvSpPr txBox="1"/>
                <p:nvPr/>
              </p:nvSpPr>
              <p:spPr>
                <a:xfrm>
                  <a:off x="7948950" y="1692650"/>
                  <a:ext cx="558600" cy="3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3</a:t>
                  </a:r>
                  <a:endParaRPr b="1" sz="3000">
                    <a:solidFill>
                      <a:srgbClr val="FFFFFF"/>
                    </a:solidFill>
                    <a:latin typeface="Open Sans"/>
                    <a:ea typeface="Open Sans"/>
                    <a:cs typeface="Open Sans"/>
                    <a:sym typeface="Open Sans"/>
                  </a:endParaRPr>
                </a:p>
              </p:txBody>
            </p:sp>
          </p:grpSp>
        </p:grpSp>
      </p:grpSp>
      <p:pic>
        <p:nvPicPr>
          <p:cNvPr id="296" name="Google Shape;296;p29"/>
          <p:cNvPicPr preferRelativeResize="0"/>
          <p:nvPr/>
        </p:nvPicPr>
        <p:blipFill>
          <a:blip r:embed="rId4">
            <a:alphaModFix/>
          </a:blip>
          <a:stretch>
            <a:fillRect/>
          </a:stretch>
        </p:blipFill>
        <p:spPr>
          <a:xfrm>
            <a:off x="4070171" y="3116583"/>
            <a:ext cx="1004173" cy="526258"/>
          </a:xfrm>
          <a:prstGeom prst="rect">
            <a:avLst/>
          </a:prstGeom>
          <a:noFill/>
          <a:ln>
            <a:noFill/>
          </a:ln>
        </p:spPr>
      </p:pic>
      <p:sp>
        <p:nvSpPr>
          <p:cNvPr id="297" name="Google Shape;297;p29"/>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Example: YouTube</a:t>
            </a:r>
            <a:endParaRPr sz="3000">
              <a:solidFill>
                <a:srgbClr val="FFFFFF"/>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30"/>
          <p:cNvPicPr preferRelativeResize="0"/>
          <p:nvPr/>
        </p:nvPicPr>
        <p:blipFill>
          <a:blip r:embed="rId3">
            <a:alphaModFix/>
          </a:blip>
          <a:stretch>
            <a:fillRect/>
          </a:stretch>
        </p:blipFill>
        <p:spPr>
          <a:xfrm>
            <a:off x="3039350" y="1419350"/>
            <a:ext cx="3180325" cy="3180325"/>
          </a:xfrm>
          <a:prstGeom prst="rect">
            <a:avLst/>
          </a:prstGeom>
          <a:noFill/>
          <a:ln>
            <a:noFill/>
          </a:ln>
        </p:spPr>
      </p:pic>
      <p:sp>
        <p:nvSpPr>
          <p:cNvPr id="303" name="Google Shape;303;p30"/>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Example: Vision Loss from Retina Images</a:t>
            </a:r>
            <a:endParaRPr sz="3000">
              <a:solidFill>
                <a:srgbClr val="FFFFFF"/>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descr="translate.png" id="308" name="Google Shape;308;p31"/>
          <p:cNvPicPr preferRelativeResize="0"/>
          <p:nvPr/>
        </p:nvPicPr>
        <p:blipFill rotWithShape="1">
          <a:blip r:embed="rId3">
            <a:alphaModFix/>
          </a:blip>
          <a:srcRect b="1219" l="0" r="0" t="-1220"/>
          <a:stretch/>
        </p:blipFill>
        <p:spPr>
          <a:xfrm>
            <a:off x="1920963" y="1350975"/>
            <a:ext cx="5302075" cy="3260300"/>
          </a:xfrm>
          <a:prstGeom prst="rect">
            <a:avLst/>
          </a:prstGeom>
          <a:noFill/>
          <a:ln>
            <a:noFill/>
          </a:ln>
        </p:spPr>
      </p:pic>
      <p:sp>
        <p:nvSpPr>
          <p:cNvPr id="309" name="Google Shape;309;p31"/>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Example: Google Translate (previous version)</a:t>
            </a:r>
            <a:endParaRPr sz="3000">
              <a:solidFill>
                <a:srgbClr val="FFFFFF"/>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descr="image00.png" id="314" name="Google Shape;314;p32"/>
          <p:cNvPicPr preferRelativeResize="0"/>
          <p:nvPr/>
        </p:nvPicPr>
        <p:blipFill rotWithShape="1">
          <a:blip r:embed="rId3">
            <a:alphaModFix/>
          </a:blip>
          <a:srcRect b="4553" l="0" r="0" t="4562"/>
          <a:stretch/>
        </p:blipFill>
        <p:spPr>
          <a:xfrm>
            <a:off x="1524000" y="1399788"/>
            <a:ext cx="6096000" cy="3219450"/>
          </a:xfrm>
          <a:prstGeom prst="rect">
            <a:avLst/>
          </a:prstGeom>
          <a:noFill/>
          <a:ln>
            <a:noFill/>
          </a:ln>
        </p:spPr>
      </p:pic>
      <p:sp>
        <p:nvSpPr>
          <p:cNvPr id="315" name="Google Shape;315;p32"/>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Example: Google Translate (deep neural network)</a:t>
            </a:r>
            <a:endParaRPr sz="3000">
              <a:solidFill>
                <a:srgbClr val="FFFFFF"/>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33"/>
          <p:cNvPicPr preferRelativeResize="0"/>
          <p:nvPr/>
        </p:nvPicPr>
        <p:blipFill>
          <a:blip r:embed="rId3">
            <a:alphaModFix/>
          </a:blip>
          <a:stretch>
            <a:fillRect/>
          </a:stretch>
        </p:blipFill>
        <p:spPr>
          <a:xfrm>
            <a:off x="1524000" y="1399788"/>
            <a:ext cx="6096000" cy="3219450"/>
          </a:xfrm>
          <a:prstGeom prst="rect">
            <a:avLst/>
          </a:prstGeom>
          <a:noFill/>
          <a:ln>
            <a:noFill/>
          </a:ln>
        </p:spPr>
      </p:pic>
      <p:sp>
        <p:nvSpPr>
          <p:cNvPr id="321" name="Google Shape;321;p33"/>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Example: Google Translate (zero-shot translation)</a:t>
            </a:r>
            <a:endParaRPr sz="3000">
              <a:solidFill>
                <a:srgbClr val="FFFFFF"/>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F3F3F3"/>
                </a:solidFill>
                <a:latin typeface="Slabo 27px"/>
                <a:ea typeface="Slabo 27px"/>
                <a:cs typeface="Slabo 27px"/>
                <a:sym typeface="Slabo 27px"/>
              </a:rPr>
              <a:t>Session Outline</a:t>
            </a:r>
            <a:endParaRPr>
              <a:latin typeface="Open Sans"/>
              <a:ea typeface="Open Sans"/>
              <a:cs typeface="Open Sans"/>
              <a:sym typeface="Open Sans"/>
            </a:endParaRPr>
          </a:p>
        </p:txBody>
      </p:sp>
      <p:sp>
        <p:nvSpPr>
          <p:cNvPr id="69" name="Google Shape;69;p16"/>
          <p:cNvSpPr/>
          <p:nvPr/>
        </p:nvSpPr>
        <p:spPr>
          <a:xfrm>
            <a:off x="6353125" y="3940225"/>
            <a:ext cx="259200" cy="259200"/>
          </a:xfrm>
          <a:prstGeom prst="rect">
            <a:avLst/>
          </a:prstGeom>
          <a:solidFill>
            <a:srgbClr val="4285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Google Shape;70;p16"/>
          <p:cNvSpPr/>
          <p:nvPr/>
        </p:nvSpPr>
        <p:spPr>
          <a:xfrm>
            <a:off x="3488749" y="1250125"/>
            <a:ext cx="1864500" cy="35760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1" name="Google Shape;71;p16"/>
          <p:cNvSpPr/>
          <p:nvPr/>
        </p:nvSpPr>
        <p:spPr>
          <a:xfrm>
            <a:off x="5705226" y="1250125"/>
            <a:ext cx="1864500" cy="35760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2" name="Google Shape;72;p16"/>
          <p:cNvSpPr/>
          <p:nvPr/>
        </p:nvSpPr>
        <p:spPr>
          <a:xfrm>
            <a:off x="1455067" y="1250125"/>
            <a:ext cx="1782600" cy="35760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3" name="Google Shape;73;p16"/>
          <p:cNvSpPr/>
          <p:nvPr/>
        </p:nvSpPr>
        <p:spPr>
          <a:xfrm flipH="1" rot="10800000">
            <a:off x="1436988" y="1833500"/>
            <a:ext cx="265800" cy="78900"/>
          </a:xfrm>
          <a:prstGeom prst="rtTriangle">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74" name="Google Shape;74;p16"/>
          <p:cNvSpPr/>
          <p:nvPr/>
        </p:nvSpPr>
        <p:spPr>
          <a:xfrm rot="10800000">
            <a:off x="1199565" y="1423796"/>
            <a:ext cx="370500" cy="236700"/>
          </a:xfrm>
          <a:prstGeom prst="rtTriangle">
            <a:avLst/>
          </a:prstGeom>
          <a:solidFill>
            <a:srgbClr val="074E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5" name="Google Shape;75;p16"/>
          <p:cNvSpPr/>
          <p:nvPr/>
        </p:nvSpPr>
        <p:spPr>
          <a:xfrm rot="10800000">
            <a:off x="1165052" y="1832062"/>
            <a:ext cx="269700" cy="139500"/>
          </a:xfrm>
          <a:prstGeom prst="rtTriangle">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76" name="Google Shape;76;p16"/>
          <p:cNvSpPr/>
          <p:nvPr/>
        </p:nvSpPr>
        <p:spPr>
          <a:xfrm>
            <a:off x="1165263" y="1398800"/>
            <a:ext cx="539100" cy="43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Open Sans"/>
              <a:buNone/>
            </a:pPr>
            <a:r>
              <a:t/>
            </a:r>
            <a:endParaRPr b="1" i="0" sz="2400" u="none" cap="none" strike="noStrike">
              <a:solidFill>
                <a:srgbClr val="FFFFFF"/>
              </a:solidFill>
              <a:latin typeface="Open Sans"/>
              <a:ea typeface="Open Sans"/>
              <a:cs typeface="Open Sans"/>
              <a:sym typeface="Open Sans"/>
            </a:endParaRPr>
          </a:p>
        </p:txBody>
      </p:sp>
      <p:sp>
        <p:nvSpPr>
          <p:cNvPr id="77" name="Google Shape;77;p16"/>
          <p:cNvSpPr txBox="1"/>
          <p:nvPr/>
        </p:nvSpPr>
        <p:spPr>
          <a:xfrm>
            <a:off x="1206555" y="1336975"/>
            <a:ext cx="4566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latin typeface="Open Sans"/>
                <a:ea typeface="Open Sans"/>
                <a:cs typeface="Open Sans"/>
                <a:sym typeface="Open Sans"/>
              </a:rPr>
              <a:t>1</a:t>
            </a:r>
            <a:endParaRPr b="1" sz="2400">
              <a:solidFill>
                <a:srgbClr val="FFFFFF"/>
              </a:solidFill>
              <a:latin typeface="Open Sans"/>
              <a:ea typeface="Open Sans"/>
              <a:cs typeface="Open Sans"/>
              <a:sym typeface="Open Sans"/>
            </a:endParaRPr>
          </a:p>
        </p:txBody>
      </p:sp>
      <p:sp>
        <p:nvSpPr>
          <p:cNvPr id="78" name="Google Shape;78;p16"/>
          <p:cNvSpPr/>
          <p:nvPr/>
        </p:nvSpPr>
        <p:spPr>
          <a:xfrm flipH="1" rot="10800000">
            <a:off x="3688150" y="1832100"/>
            <a:ext cx="235500" cy="78900"/>
          </a:xfrm>
          <a:prstGeom prst="rtTriangle">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79" name="Google Shape;79;p16"/>
          <p:cNvSpPr/>
          <p:nvPr/>
        </p:nvSpPr>
        <p:spPr>
          <a:xfrm rot="10800000">
            <a:off x="3313143" y="1423833"/>
            <a:ext cx="328500" cy="236700"/>
          </a:xfrm>
          <a:prstGeom prst="rtTriangle">
            <a:avLst/>
          </a:prstGeom>
          <a:solidFill>
            <a:srgbClr val="074E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80" name="Google Shape;80;p16"/>
          <p:cNvSpPr/>
          <p:nvPr/>
        </p:nvSpPr>
        <p:spPr>
          <a:xfrm rot="10800000">
            <a:off x="3449055" y="1832099"/>
            <a:ext cx="239100" cy="139500"/>
          </a:xfrm>
          <a:prstGeom prst="rtTriangle">
            <a:avLst/>
          </a:prstGeom>
          <a:solidFill>
            <a:srgbClr val="BF9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81" name="Google Shape;81;p16"/>
          <p:cNvSpPr/>
          <p:nvPr/>
        </p:nvSpPr>
        <p:spPr>
          <a:xfrm>
            <a:off x="3282838" y="1398838"/>
            <a:ext cx="477900" cy="43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Open Sans"/>
              <a:buNone/>
            </a:pPr>
            <a:r>
              <a:t/>
            </a:r>
            <a:endParaRPr b="1" i="0" sz="2400" u="none" cap="none" strike="noStrike">
              <a:solidFill>
                <a:srgbClr val="FFFFFF"/>
              </a:solidFill>
              <a:latin typeface="Open Sans"/>
              <a:ea typeface="Open Sans"/>
              <a:cs typeface="Open Sans"/>
              <a:sym typeface="Open Sans"/>
            </a:endParaRPr>
          </a:p>
        </p:txBody>
      </p:sp>
      <p:sp>
        <p:nvSpPr>
          <p:cNvPr id="82" name="Google Shape;82;p16"/>
          <p:cNvSpPr/>
          <p:nvPr/>
        </p:nvSpPr>
        <p:spPr>
          <a:xfrm>
            <a:off x="1528600" y="1998600"/>
            <a:ext cx="1709100" cy="1471800"/>
          </a:xfrm>
          <a:prstGeom prst="rect">
            <a:avLst/>
          </a:prstGeom>
          <a:noFill/>
          <a:ln>
            <a:noFill/>
          </a:ln>
        </p:spPr>
        <p:txBody>
          <a:bodyPr anchorCtr="0" anchor="t" bIns="38100" lIns="38100" spcFirstLastPara="1" rIns="38100" wrap="square" tIns="38100">
            <a:noAutofit/>
          </a:bodyPr>
          <a:lstStyle/>
          <a:p>
            <a:pPr indent="0" lvl="0" marL="0" rtl="0">
              <a:spcBef>
                <a:spcPts val="0"/>
              </a:spcBef>
              <a:spcAft>
                <a:spcPts val="1000"/>
              </a:spcAft>
              <a:buNone/>
            </a:pPr>
            <a:r>
              <a:rPr lang="en" sz="1700">
                <a:solidFill>
                  <a:srgbClr val="666666"/>
                </a:solidFill>
                <a:latin typeface="Roboto Condensed"/>
                <a:ea typeface="Roboto Condensed"/>
                <a:cs typeface="Roboto Condensed"/>
                <a:sym typeface="Roboto Condensed"/>
              </a:rPr>
              <a:t>What is Machine Learning (ML)?</a:t>
            </a:r>
            <a:br>
              <a:rPr lang="en" sz="1600">
                <a:solidFill>
                  <a:srgbClr val="666666"/>
                </a:solidFill>
                <a:latin typeface="Roboto Condensed"/>
                <a:ea typeface="Roboto Condensed"/>
                <a:cs typeface="Roboto Condensed"/>
                <a:sym typeface="Roboto Condensed"/>
              </a:rPr>
            </a:br>
            <a:br>
              <a:rPr lang="en" sz="1600">
                <a:solidFill>
                  <a:srgbClr val="666666"/>
                </a:solidFill>
                <a:latin typeface="Roboto Condensed"/>
                <a:ea typeface="Roboto Condensed"/>
                <a:cs typeface="Roboto Condensed"/>
                <a:sym typeface="Roboto Condensed"/>
              </a:rPr>
            </a:br>
            <a:endParaRPr sz="1600">
              <a:solidFill>
                <a:srgbClr val="666666"/>
              </a:solidFill>
              <a:latin typeface="Roboto Condensed"/>
              <a:ea typeface="Roboto Condensed"/>
              <a:cs typeface="Roboto Condensed"/>
              <a:sym typeface="Roboto Condensed"/>
            </a:endParaRPr>
          </a:p>
        </p:txBody>
      </p:sp>
      <p:sp>
        <p:nvSpPr>
          <p:cNvPr id="83" name="Google Shape;83;p16"/>
          <p:cNvSpPr txBox="1"/>
          <p:nvPr/>
        </p:nvSpPr>
        <p:spPr>
          <a:xfrm>
            <a:off x="3319438" y="1337013"/>
            <a:ext cx="4047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latin typeface="Open Sans"/>
                <a:ea typeface="Open Sans"/>
                <a:cs typeface="Open Sans"/>
                <a:sym typeface="Open Sans"/>
              </a:rPr>
              <a:t>2</a:t>
            </a:r>
            <a:endParaRPr b="1" sz="2400">
              <a:solidFill>
                <a:srgbClr val="FFFFFF"/>
              </a:solidFill>
              <a:latin typeface="Open Sans"/>
              <a:ea typeface="Open Sans"/>
              <a:cs typeface="Open Sans"/>
              <a:sym typeface="Open Sans"/>
            </a:endParaRPr>
          </a:p>
        </p:txBody>
      </p:sp>
      <p:sp>
        <p:nvSpPr>
          <p:cNvPr id="84" name="Google Shape;84;p16"/>
          <p:cNvSpPr/>
          <p:nvPr/>
        </p:nvSpPr>
        <p:spPr>
          <a:xfrm rot="10800000">
            <a:off x="5504068" y="1423821"/>
            <a:ext cx="328500" cy="236700"/>
          </a:xfrm>
          <a:prstGeom prst="rtTriangle">
            <a:avLst/>
          </a:prstGeom>
          <a:solidFill>
            <a:srgbClr val="074E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85" name="Google Shape;85;p16"/>
          <p:cNvSpPr/>
          <p:nvPr/>
        </p:nvSpPr>
        <p:spPr>
          <a:xfrm rot="10800000">
            <a:off x="5473530" y="1832087"/>
            <a:ext cx="239100" cy="139500"/>
          </a:xfrm>
          <a:prstGeom prst="rtTriangle">
            <a:avLst/>
          </a:prstGeom>
          <a:solidFill>
            <a:srgbClr val="274E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86" name="Google Shape;86;p16"/>
          <p:cNvSpPr/>
          <p:nvPr/>
        </p:nvSpPr>
        <p:spPr>
          <a:xfrm>
            <a:off x="5473763" y="1398825"/>
            <a:ext cx="477900" cy="43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Open Sans"/>
              <a:buNone/>
            </a:pPr>
            <a:r>
              <a:t/>
            </a:r>
            <a:endParaRPr b="1" i="0" sz="2400" u="none" cap="none" strike="noStrike">
              <a:solidFill>
                <a:srgbClr val="FFFFFF"/>
              </a:solidFill>
              <a:latin typeface="Open Sans"/>
              <a:ea typeface="Open Sans"/>
              <a:cs typeface="Open Sans"/>
              <a:sym typeface="Open Sans"/>
            </a:endParaRPr>
          </a:p>
        </p:txBody>
      </p:sp>
      <p:sp>
        <p:nvSpPr>
          <p:cNvPr id="87" name="Google Shape;87;p16"/>
          <p:cNvSpPr txBox="1"/>
          <p:nvPr/>
        </p:nvSpPr>
        <p:spPr>
          <a:xfrm>
            <a:off x="5510363" y="1337000"/>
            <a:ext cx="4047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latin typeface="Open Sans"/>
                <a:ea typeface="Open Sans"/>
                <a:cs typeface="Open Sans"/>
                <a:sym typeface="Open Sans"/>
              </a:rPr>
              <a:t>3</a:t>
            </a:r>
            <a:endParaRPr b="1" sz="2400">
              <a:solidFill>
                <a:srgbClr val="FFFFFF"/>
              </a:solidFill>
              <a:latin typeface="Open Sans"/>
              <a:ea typeface="Open Sans"/>
              <a:cs typeface="Open Sans"/>
              <a:sym typeface="Open Sans"/>
            </a:endParaRPr>
          </a:p>
        </p:txBody>
      </p:sp>
      <p:sp>
        <p:nvSpPr>
          <p:cNvPr id="88" name="Google Shape;88;p16"/>
          <p:cNvSpPr/>
          <p:nvPr/>
        </p:nvSpPr>
        <p:spPr>
          <a:xfrm flipH="1" rot="10800000">
            <a:off x="5712738" y="1833500"/>
            <a:ext cx="235500" cy="78900"/>
          </a:xfrm>
          <a:prstGeom prst="rtTriangle">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89" name="Google Shape;89;p16"/>
          <p:cNvSpPr/>
          <p:nvPr/>
        </p:nvSpPr>
        <p:spPr>
          <a:xfrm>
            <a:off x="5758025" y="2021375"/>
            <a:ext cx="1782600" cy="1414200"/>
          </a:xfrm>
          <a:prstGeom prst="rect">
            <a:avLst/>
          </a:prstGeom>
          <a:noFill/>
          <a:ln>
            <a:noFill/>
          </a:ln>
        </p:spPr>
        <p:txBody>
          <a:bodyPr anchorCtr="0" anchor="t" bIns="38100" lIns="38100" spcFirstLastPara="1" rIns="38100" wrap="square" tIns="38100">
            <a:noAutofit/>
          </a:bodyPr>
          <a:lstStyle/>
          <a:p>
            <a:pPr indent="0" lvl="0" marL="0" rtl="0">
              <a:spcBef>
                <a:spcPts val="0"/>
              </a:spcBef>
              <a:spcAft>
                <a:spcPts val="0"/>
              </a:spcAft>
              <a:buNone/>
            </a:pPr>
            <a:r>
              <a:rPr lang="en" sz="1700">
                <a:solidFill>
                  <a:srgbClr val="666666"/>
                </a:solidFill>
                <a:latin typeface="Roboto Condensed"/>
                <a:ea typeface="Roboto Condensed"/>
                <a:cs typeface="Roboto Condensed"/>
                <a:sym typeface="Roboto Condensed"/>
              </a:rPr>
              <a:t>What challenges can ML be applied to?</a:t>
            </a:r>
            <a:endParaRPr sz="1700">
              <a:solidFill>
                <a:srgbClr val="666666"/>
              </a:solidFill>
              <a:latin typeface="Roboto Condensed"/>
              <a:ea typeface="Roboto Condensed"/>
              <a:cs typeface="Roboto Condensed"/>
              <a:sym typeface="Roboto Condensed"/>
            </a:endParaRPr>
          </a:p>
        </p:txBody>
      </p:sp>
      <p:sp>
        <p:nvSpPr>
          <p:cNvPr id="90" name="Google Shape;90;p16"/>
          <p:cNvSpPr txBox="1"/>
          <p:nvPr/>
        </p:nvSpPr>
        <p:spPr>
          <a:xfrm>
            <a:off x="3496625" y="1946300"/>
            <a:ext cx="1864500" cy="173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700">
                <a:solidFill>
                  <a:srgbClr val="666666"/>
                </a:solidFill>
                <a:latin typeface="Roboto Condensed"/>
                <a:ea typeface="Roboto Condensed"/>
                <a:cs typeface="Roboto Condensed"/>
                <a:sym typeface="Roboto Condensed"/>
              </a:rPr>
              <a:t>What is the difference between ML and traditional programming?</a:t>
            </a:r>
            <a:endParaRPr sz="1700">
              <a:solidFill>
                <a:srgbClr val="666666"/>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graphicFrame>
        <p:nvGraphicFramePr>
          <p:cNvPr id="326" name="Google Shape;326;p34"/>
          <p:cNvGraphicFramePr/>
          <p:nvPr/>
        </p:nvGraphicFramePr>
        <p:xfrm>
          <a:off x="1024525" y="1170375"/>
          <a:ext cx="3000000" cy="3000000"/>
        </p:xfrm>
        <a:graphic>
          <a:graphicData uri="http://schemas.openxmlformats.org/drawingml/2006/table">
            <a:tbl>
              <a:tblPr>
                <a:noFill/>
                <a:tableStyleId>{CBCC37C5-617B-410C-8E7A-0608FC5923CC}</a:tableStyleId>
              </a:tblPr>
              <a:tblGrid>
                <a:gridCol w="5607750"/>
              </a:tblGrid>
              <a:tr h="381000">
                <a:tc>
                  <a:txBody>
                    <a:bodyPr>
                      <a:noAutofit/>
                    </a:bodyPr>
                    <a:lstStyle/>
                    <a:p>
                      <a:pPr indent="0" lvl="0" marL="0" rtl="0" algn="l">
                        <a:spcBef>
                          <a:spcPts val="0"/>
                        </a:spcBef>
                        <a:spcAft>
                          <a:spcPts val="0"/>
                        </a:spcAft>
                        <a:buNone/>
                      </a:pPr>
                      <a:r>
                        <a:rPr lang="en" sz="1900">
                          <a:latin typeface="Open Sans"/>
                          <a:ea typeface="Open Sans"/>
                          <a:cs typeface="Open Sans"/>
                          <a:sym typeface="Open Sans"/>
                        </a:rPr>
                        <a:t>Alphabetizing a list of song titles</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bl>
          </a:graphicData>
        </a:graphic>
      </p:graphicFrame>
      <p:graphicFrame>
        <p:nvGraphicFramePr>
          <p:cNvPr id="327" name="Google Shape;327;p34"/>
          <p:cNvGraphicFramePr/>
          <p:nvPr/>
        </p:nvGraphicFramePr>
        <p:xfrm>
          <a:off x="1024525" y="1635899"/>
          <a:ext cx="3000000" cy="3000000"/>
        </p:xfrm>
        <a:graphic>
          <a:graphicData uri="http://schemas.openxmlformats.org/drawingml/2006/table">
            <a:tbl>
              <a:tblPr>
                <a:noFill/>
                <a:tableStyleId>{CBCC37C5-617B-410C-8E7A-0608FC5923CC}</a:tableStyleId>
              </a:tblPr>
              <a:tblGrid>
                <a:gridCol w="5607750"/>
              </a:tblGrid>
              <a:tr h="381000">
                <a:tc>
                  <a:txBody>
                    <a:bodyPr>
                      <a:noAutofit/>
                    </a:bodyPr>
                    <a:lstStyle/>
                    <a:p>
                      <a:pPr indent="0" lvl="0" marL="0" rtl="0" algn="l">
                        <a:spcBef>
                          <a:spcPts val="0"/>
                        </a:spcBef>
                        <a:spcAft>
                          <a:spcPts val="0"/>
                        </a:spcAft>
                        <a:buNone/>
                      </a:pPr>
                      <a:r>
                        <a:rPr lang="en" sz="1900">
                          <a:latin typeface="Open Sans"/>
                          <a:ea typeface="Open Sans"/>
                          <a:cs typeface="Open Sans"/>
                          <a:sym typeface="Open Sans"/>
                        </a:rPr>
                        <a:t>Ranking web search results</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28" name="Google Shape;328;p34"/>
          <p:cNvGraphicFramePr/>
          <p:nvPr/>
        </p:nvGraphicFramePr>
        <p:xfrm>
          <a:off x="1024525" y="2111669"/>
          <a:ext cx="3000000" cy="3000000"/>
        </p:xfrm>
        <a:graphic>
          <a:graphicData uri="http://schemas.openxmlformats.org/drawingml/2006/table">
            <a:tbl>
              <a:tblPr>
                <a:noFill/>
                <a:tableStyleId>{CBCC37C5-617B-410C-8E7A-0608FC5923CC}</a:tableStyleId>
              </a:tblPr>
              <a:tblGrid>
                <a:gridCol w="5607750"/>
              </a:tblGrid>
              <a:tr h="381000">
                <a:tc>
                  <a:txBody>
                    <a:bodyPr>
                      <a:noAutofit/>
                    </a:bodyPr>
                    <a:lstStyle/>
                    <a:p>
                      <a:pPr indent="0" lvl="0" marL="0" rtl="0" algn="l">
                        <a:spcBef>
                          <a:spcPts val="0"/>
                        </a:spcBef>
                        <a:spcAft>
                          <a:spcPts val="0"/>
                        </a:spcAft>
                        <a:buNone/>
                      </a:pPr>
                      <a:r>
                        <a:rPr lang="en" sz="1900">
                          <a:latin typeface="Open Sans"/>
                          <a:ea typeface="Open Sans"/>
                          <a:cs typeface="Open Sans"/>
                          <a:sym typeface="Open Sans"/>
                        </a:rPr>
                        <a:t>Predicting housing prices from location data</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29" name="Google Shape;329;p34"/>
          <p:cNvGraphicFramePr/>
          <p:nvPr/>
        </p:nvGraphicFramePr>
        <p:xfrm>
          <a:off x="1024525" y="2587439"/>
          <a:ext cx="3000000" cy="3000000"/>
        </p:xfrm>
        <a:graphic>
          <a:graphicData uri="http://schemas.openxmlformats.org/drawingml/2006/table">
            <a:tbl>
              <a:tblPr>
                <a:noFill/>
                <a:tableStyleId>{CBCC37C5-617B-410C-8E7A-0608FC5923CC}</a:tableStyleId>
              </a:tblPr>
              <a:tblGrid>
                <a:gridCol w="5607750"/>
              </a:tblGrid>
              <a:tr h="381000">
                <a:tc>
                  <a:txBody>
                    <a:bodyPr>
                      <a:noAutofit/>
                    </a:bodyPr>
                    <a:lstStyle/>
                    <a:p>
                      <a:pPr indent="0" lvl="0" marL="0" rtl="0" algn="l">
                        <a:spcBef>
                          <a:spcPts val="0"/>
                        </a:spcBef>
                        <a:spcAft>
                          <a:spcPts val="0"/>
                        </a:spcAft>
                        <a:buNone/>
                      </a:pPr>
                      <a:r>
                        <a:rPr lang="en" sz="1900">
                          <a:latin typeface="Open Sans"/>
                          <a:ea typeface="Open Sans"/>
                          <a:cs typeface="Open Sans"/>
                          <a:sym typeface="Open Sans"/>
                        </a:rPr>
                        <a:t>Processing online payments</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30" name="Google Shape;330;p34"/>
          <p:cNvGraphicFramePr/>
          <p:nvPr/>
        </p:nvGraphicFramePr>
        <p:xfrm>
          <a:off x="1025646" y="3059046"/>
          <a:ext cx="3000000" cy="3000000"/>
        </p:xfrm>
        <a:graphic>
          <a:graphicData uri="http://schemas.openxmlformats.org/drawingml/2006/table">
            <a:tbl>
              <a:tblPr>
                <a:noFill/>
                <a:tableStyleId>{CBCC37C5-617B-410C-8E7A-0608FC5923CC}</a:tableStyleId>
              </a:tblPr>
              <a:tblGrid>
                <a:gridCol w="5607750"/>
              </a:tblGrid>
              <a:tr h="381000">
                <a:tc>
                  <a:txBody>
                    <a:bodyPr>
                      <a:noAutofit/>
                    </a:bodyPr>
                    <a:lstStyle/>
                    <a:p>
                      <a:pPr indent="0" lvl="0" marL="0" rtl="0" algn="l">
                        <a:spcBef>
                          <a:spcPts val="0"/>
                        </a:spcBef>
                        <a:spcAft>
                          <a:spcPts val="0"/>
                        </a:spcAft>
                        <a:buNone/>
                      </a:pPr>
                      <a:r>
                        <a:rPr lang="en" sz="1900">
                          <a:latin typeface="Open Sans"/>
                          <a:ea typeface="Open Sans"/>
                          <a:cs typeface="Open Sans"/>
                          <a:sym typeface="Open Sans"/>
                        </a:rPr>
                        <a:t>Recognizing an object in an image</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31" name="Google Shape;331;p34"/>
          <p:cNvGraphicFramePr/>
          <p:nvPr/>
        </p:nvGraphicFramePr>
        <p:xfrm>
          <a:off x="1025646" y="3527052"/>
          <a:ext cx="3000000" cy="3000000"/>
        </p:xfrm>
        <a:graphic>
          <a:graphicData uri="http://schemas.openxmlformats.org/drawingml/2006/table">
            <a:tbl>
              <a:tblPr>
                <a:noFill/>
                <a:tableStyleId>{CBCC37C5-617B-410C-8E7A-0608FC5923CC}</a:tableStyleId>
              </a:tblPr>
              <a:tblGrid>
                <a:gridCol w="5607750"/>
              </a:tblGrid>
              <a:tr h="381000">
                <a:tc>
                  <a:txBody>
                    <a:bodyPr>
                      <a:noAutofit/>
                    </a:bodyPr>
                    <a:lstStyle/>
                    <a:p>
                      <a:pPr indent="0" lvl="0" marL="0" rtl="0" algn="l">
                        <a:spcBef>
                          <a:spcPts val="0"/>
                        </a:spcBef>
                        <a:spcAft>
                          <a:spcPts val="0"/>
                        </a:spcAft>
                        <a:buNone/>
                      </a:pPr>
                      <a:r>
                        <a:rPr lang="en" sz="1900">
                          <a:latin typeface="Open Sans"/>
                          <a:ea typeface="Open Sans"/>
                          <a:cs typeface="Open Sans"/>
                          <a:sym typeface="Open Sans"/>
                        </a:rPr>
                        <a:t>Creating a computer player for an Xs Os game.</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32" name="Google Shape;332;p34"/>
          <p:cNvGraphicFramePr/>
          <p:nvPr/>
        </p:nvGraphicFramePr>
        <p:xfrm>
          <a:off x="1025646" y="3995058"/>
          <a:ext cx="3000000" cy="3000000"/>
        </p:xfrm>
        <a:graphic>
          <a:graphicData uri="http://schemas.openxmlformats.org/drawingml/2006/table">
            <a:tbl>
              <a:tblPr>
                <a:noFill/>
                <a:tableStyleId>{CBCC37C5-617B-410C-8E7A-0608FC5923CC}</a:tableStyleId>
              </a:tblPr>
              <a:tblGrid>
                <a:gridCol w="5607750"/>
              </a:tblGrid>
              <a:tr h="381000">
                <a:tc>
                  <a:txBody>
                    <a:bodyPr>
                      <a:noAutofit/>
                    </a:bodyPr>
                    <a:lstStyle/>
                    <a:p>
                      <a:pPr indent="0" lvl="0" marL="0" rtl="0" algn="l">
                        <a:spcBef>
                          <a:spcPts val="0"/>
                        </a:spcBef>
                        <a:spcAft>
                          <a:spcPts val="0"/>
                        </a:spcAft>
                        <a:buNone/>
                      </a:pPr>
                      <a:r>
                        <a:rPr lang="en" sz="1900">
                          <a:latin typeface="Open Sans"/>
                          <a:ea typeface="Open Sans"/>
                          <a:cs typeface="Open Sans"/>
                          <a:sym typeface="Open Sans"/>
                        </a:rPr>
                        <a:t>Creating a computer player for a chess game.</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graphicFrame>
        <p:nvGraphicFramePr>
          <p:cNvPr id="333" name="Google Shape;333;p34"/>
          <p:cNvGraphicFramePr/>
          <p:nvPr/>
        </p:nvGraphicFramePr>
        <p:xfrm>
          <a:off x="6634510" y="1170375"/>
          <a:ext cx="3000000" cy="3000000"/>
        </p:xfrm>
        <a:graphic>
          <a:graphicData uri="http://schemas.openxmlformats.org/drawingml/2006/table">
            <a:tbl>
              <a:tblPr>
                <a:noFill/>
                <a:tableStyleId>{CBCC37C5-617B-410C-8E7A-0608FC5923CC}</a:tableStyleId>
              </a:tblPr>
              <a:tblGrid>
                <a:gridCol w="1631250"/>
              </a:tblGrid>
              <a:tr h="381000">
                <a:tc>
                  <a:txBody>
                    <a:bodyPr>
                      <a:noAutofit/>
                    </a:bodyPr>
                    <a:lstStyle/>
                    <a:p>
                      <a:pPr indent="0" lvl="0" marL="0" rtl="0" algn="ctr">
                        <a:spcBef>
                          <a:spcPts val="0"/>
                        </a:spcBef>
                        <a:spcAft>
                          <a:spcPts val="0"/>
                        </a:spcAft>
                        <a:buNone/>
                      </a:pPr>
                      <a:r>
                        <a:rPr lang="en" sz="1900">
                          <a:latin typeface="Open Sans"/>
                          <a:ea typeface="Open Sans"/>
                          <a:cs typeface="Open Sans"/>
                          <a:sym typeface="Open Sans"/>
                        </a:rPr>
                        <a:t>Not ML</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bl>
          </a:graphicData>
        </a:graphic>
      </p:graphicFrame>
      <p:graphicFrame>
        <p:nvGraphicFramePr>
          <p:cNvPr id="334" name="Google Shape;334;p34"/>
          <p:cNvGraphicFramePr/>
          <p:nvPr/>
        </p:nvGraphicFramePr>
        <p:xfrm>
          <a:off x="6634510" y="1635899"/>
          <a:ext cx="3000000" cy="3000000"/>
        </p:xfrm>
        <a:graphic>
          <a:graphicData uri="http://schemas.openxmlformats.org/drawingml/2006/table">
            <a:tbl>
              <a:tblPr>
                <a:noFill/>
                <a:tableStyleId>{CBCC37C5-617B-410C-8E7A-0608FC5923CC}</a:tableStyleId>
              </a:tblPr>
              <a:tblGrid>
                <a:gridCol w="1631250"/>
              </a:tblGrid>
              <a:tr h="381000">
                <a:tc>
                  <a:txBody>
                    <a:bodyPr>
                      <a:noAutofit/>
                    </a:bodyPr>
                    <a:lstStyle/>
                    <a:p>
                      <a:pPr indent="0" lvl="0" marL="0" rtl="0" algn="ctr">
                        <a:spcBef>
                          <a:spcPts val="0"/>
                        </a:spcBef>
                        <a:spcAft>
                          <a:spcPts val="0"/>
                        </a:spcAft>
                        <a:buNone/>
                      </a:pPr>
                      <a:r>
                        <a:rPr lang="en" sz="1900">
                          <a:latin typeface="Open Sans"/>
                          <a:ea typeface="Open Sans"/>
                          <a:cs typeface="Open Sans"/>
                          <a:sym typeface="Open Sans"/>
                        </a:rPr>
                        <a:t>Both</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35" name="Google Shape;335;p34"/>
          <p:cNvGraphicFramePr/>
          <p:nvPr/>
        </p:nvGraphicFramePr>
        <p:xfrm>
          <a:off x="6634510" y="2111669"/>
          <a:ext cx="3000000" cy="3000000"/>
        </p:xfrm>
        <a:graphic>
          <a:graphicData uri="http://schemas.openxmlformats.org/drawingml/2006/table">
            <a:tbl>
              <a:tblPr>
                <a:noFill/>
                <a:tableStyleId>{CBCC37C5-617B-410C-8E7A-0608FC5923CC}</a:tableStyleId>
              </a:tblPr>
              <a:tblGrid>
                <a:gridCol w="1631250"/>
              </a:tblGrid>
              <a:tr h="381000">
                <a:tc>
                  <a:txBody>
                    <a:bodyPr>
                      <a:noAutofit/>
                    </a:bodyPr>
                    <a:lstStyle/>
                    <a:p>
                      <a:pPr indent="0" lvl="0" marL="0" rtl="0" algn="ctr">
                        <a:spcBef>
                          <a:spcPts val="0"/>
                        </a:spcBef>
                        <a:spcAft>
                          <a:spcPts val="0"/>
                        </a:spcAft>
                        <a:buNone/>
                      </a:pPr>
                      <a:r>
                        <a:rPr lang="en" sz="1900">
                          <a:latin typeface="Open Sans"/>
                          <a:ea typeface="Open Sans"/>
                          <a:cs typeface="Open Sans"/>
                          <a:sym typeface="Open Sans"/>
                        </a:rPr>
                        <a:t>ML</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36" name="Google Shape;336;p34"/>
          <p:cNvGraphicFramePr/>
          <p:nvPr/>
        </p:nvGraphicFramePr>
        <p:xfrm>
          <a:off x="6634510" y="2587439"/>
          <a:ext cx="3000000" cy="3000000"/>
        </p:xfrm>
        <a:graphic>
          <a:graphicData uri="http://schemas.openxmlformats.org/drawingml/2006/table">
            <a:tbl>
              <a:tblPr>
                <a:noFill/>
                <a:tableStyleId>{CBCC37C5-617B-410C-8E7A-0608FC5923CC}</a:tableStyleId>
              </a:tblPr>
              <a:tblGrid>
                <a:gridCol w="1631250"/>
              </a:tblGrid>
              <a:tr h="381000">
                <a:tc>
                  <a:txBody>
                    <a:bodyPr>
                      <a:noAutofit/>
                    </a:bodyPr>
                    <a:lstStyle/>
                    <a:p>
                      <a:pPr indent="0" lvl="0" marL="0" rtl="0" algn="ctr">
                        <a:spcBef>
                          <a:spcPts val="0"/>
                        </a:spcBef>
                        <a:spcAft>
                          <a:spcPts val="0"/>
                        </a:spcAft>
                        <a:buNone/>
                      </a:pPr>
                      <a:r>
                        <a:rPr lang="en" sz="1900">
                          <a:latin typeface="Open Sans"/>
                          <a:ea typeface="Open Sans"/>
                          <a:cs typeface="Open Sans"/>
                          <a:sym typeface="Open Sans"/>
                        </a:rPr>
                        <a:t>Not ML</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37" name="Google Shape;337;p34"/>
          <p:cNvGraphicFramePr/>
          <p:nvPr/>
        </p:nvGraphicFramePr>
        <p:xfrm>
          <a:off x="6635630" y="3059046"/>
          <a:ext cx="3000000" cy="3000000"/>
        </p:xfrm>
        <a:graphic>
          <a:graphicData uri="http://schemas.openxmlformats.org/drawingml/2006/table">
            <a:tbl>
              <a:tblPr>
                <a:noFill/>
                <a:tableStyleId>{CBCC37C5-617B-410C-8E7A-0608FC5923CC}</a:tableStyleId>
              </a:tblPr>
              <a:tblGrid>
                <a:gridCol w="1631250"/>
              </a:tblGrid>
              <a:tr h="381000">
                <a:tc>
                  <a:txBody>
                    <a:bodyPr>
                      <a:noAutofit/>
                    </a:bodyPr>
                    <a:lstStyle/>
                    <a:p>
                      <a:pPr indent="0" lvl="0" marL="0" rtl="0" algn="ctr">
                        <a:spcBef>
                          <a:spcPts val="0"/>
                        </a:spcBef>
                        <a:spcAft>
                          <a:spcPts val="0"/>
                        </a:spcAft>
                        <a:buNone/>
                      </a:pPr>
                      <a:r>
                        <a:rPr lang="en" sz="1900">
                          <a:latin typeface="Open Sans"/>
                          <a:ea typeface="Open Sans"/>
                          <a:cs typeface="Open Sans"/>
                          <a:sym typeface="Open Sans"/>
                        </a:rPr>
                        <a:t>ML</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38" name="Google Shape;338;p34"/>
          <p:cNvGraphicFramePr/>
          <p:nvPr/>
        </p:nvGraphicFramePr>
        <p:xfrm>
          <a:off x="6635630" y="3527052"/>
          <a:ext cx="3000000" cy="3000000"/>
        </p:xfrm>
        <a:graphic>
          <a:graphicData uri="http://schemas.openxmlformats.org/drawingml/2006/table">
            <a:tbl>
              <a:tblPr>
                <a:noFill/>
                <a:tableStyleId>{CBCC37C5-617B-410C-8E7A-0608FC5923CC}</a:tableStyleId>
              </a:tblPr>
              <a:tblGrid>
                <a:gridCol w="1631250"/>
              </a:tblGrid>
              <a:tr h="381000">
                <a:tc>
                  <a:txBody>
                    <a:bodyPr>
                      <a:noAutofit/>
                    </a:bodyPr>
                    <a:lstStyle/>
                    <a:p>
                      <a:pPr indent="0" lvl="0" marL="0" rtl="0" algn="ctr">
                        <a:spcBef>
                          <a:spcPts val="0"/>
                        </a:spcBef>
                        <a:spcAft>
                          <a:spcPts val="0"/>
                        </a:spcAft>
                        <a:buNone/>
                      </a:pPr>
                      <a:r>
                        <a:rPr lang="en" sz="1900">
                          <a:latin typeface="Open Sans"/>
                          <a:ea typeface="Open Sans"/>
                          <a:cs typeface="Open Sans"/>
                          <a:sym typeface="Open Sans"/>
                        </a:rPr>
                        <a:t>Not ML</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graphicFrame>
        <p:nvGraphicFramePr>
          <p:cNvPr id="339" name="Google Shape;339;p34"/>
          <p:cNvGraphicFramePr/>
          <p:nvPr/>
        </p:nvGraphicFramePr>
        <p:xfrm>
          <a:off x="6635630" y="3995058"/>
          <a:ext cx="3000000" cy="3000000"/>
        </p:xfrm>
        <a:graphic>
          <a:graphicData uri="http://schemas.openxmlformats.org/drawingml/2006/table">
            <a:tbl>
              <a:tblPr>
                <a:noFill/>
                <a:tableStyleId>{CBCC37C5-617B-410C-8E7A-0608FC5923CC}</a:tableStyleId>
              </a:tblPr>
              <a:tblGrid>
                <a:gridCol w="1631250"/>
              </a:tblGrid>
              <a:tr h="381000">
                <a:tc>
                  <a:txBody>
                    <a:bodyPr>
                      <a:noAutofit/>
                    </a:bodyPr>
                    <a:lstStyle/>
                    <a:p>
                      <a:pPr indent="0" lvl="0" marL="0" rtl="0" algn="ctr">
                        <a:spcBef>
                          <a:spcPts val="0"/>
                        </a:spcBef>
                        <a:spcAft>
                          <a:spcPts val="0"/>
                        </a:spcAft>
                        <a:buNone/>
                      </a:pPr>
                      <a:r>
                        <a:rPr lang="en" sz="1900">
                          <a:latin typeface="Open Sans"/>
                          <a:ea typeface="Open Sans"/>
                          <a:cs typeface="Open Sans"/>
                          <a:sym typeface="Open Sans"/>
                        </a:rPr>
                        <a:t>Both</a:t>
                      </a:r>
                      <a:endParaRPr sz="1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sp>
        <p:nvSpPr>
          <p:cNvPr id="340" name="Google Shape;340;p34"/>
          <p:cNvSpPr/>
          <p:nvPr/>
        </p:nvSpPr>
        <p:spPr>
          <a:xfrm>
            <a:off x="-2450" y="0"/>
            <a:ext cx="9144000" cy="11703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When to use ML?</a:t>
            </a:r>
            <a:endParaRPr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344" name="Shape 344"/>
        <p:cNvGrpSpPr/>
        <p:nvPr/>
      </p:nvGrpSpPr>
      <p:grpSpPr>
        <a:xfrm>
          <a:off x="0" y="0"/>
          <a:ext cx="0" cy="0"/>
          <a:chOff x="0" y="0"/>
          <a:chExt cx="0" cy="0"/>
        </a:xfrm>
      </p:grpSpPr>
      <p:sp>
        <p:nvSpPr>
          <p:cNvPr id="345" name="Google Shape;345;p35"/>
          <p:cNvSpPr txBox="1"/>
          <p:nvPr>
            <p:ph type="ctrTitle"/>
          </p:nvPr>
        </p:nvSpPr>
        <p:spPr>
          <a:xfrm>
            <a:off x="826275" y="2798975"/>
            <a:ext cx="2427000" cy="118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3600">
                <a:solidFill>
                  <a:srgbClr val="F3F3F3"/>
                </a:solidFill>
                <a:latin typeface="Slabo 27px"/>
                <a:ea typeface="Slabo 27px"/>
                <a:cs typeface="Slabo 27px"/>
                <a:sym typeface="Slabo 27px"/>
              </a:rPr>
              <a:t> Brainstorm</a:t>
            </a:r>
            <a:endParaRPr/>
          </a:p>
        </p:txBody>
      </p:sp>
      <p:sp>
        <p:nvSpPr>
          <p:cNvPr id="346" name="Google Shape;346;p35"/>
          <p:cNvSpPr txBox="1"/>
          <p:nvPr>
            <p:ph idx="1" type="subTitle"/>
          </p:nvPr>
        </p:nvSpPr>
        <p:spPr>
          <a:xfrm>
            <a:off x="3336050" y="1322025"/>
            <a:ext cx="5496300" cy="2034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D9D9D9"/>
                </a:solidFill>
                <a:latin typeface="Roboto Condensed Light"/>
                <a:ea typeface="Roboto Condensed Light"/>
                <a:cs typeface="Roboto Condensed Light"/>
                <a:sym typeface="Roboto Condensed Light"/>
              </a:rPr>
              <a:t>How could machine learning be applied to the ways you use a computer* each day?</a:t>
            </a:r>
            <a:endParaRPr>
              <a:solidFill>
                <a:srgbClr val="D9D9D9"/>
              </a:solidFill>
              <a:latin typeface="Roboto Condensed Light"/>
              <a:ea typeface="Roboto Condensed Light"/>
              <a:cs typeface="Roboto Condensed Light"/>
              <a:sym typeface="Roboto Condensed Light"/>
            </a:endParaRPr>
          </a:p>
        </p:txBody>
      </p:sp>
      <p:sp>
        <p:nvSpPr>
          <p:cNvPr id="347" name="Google Shape;347;p35"/>
          <p:cNvSpPr txBox="1"/>
          <p:nvPr/>
        </p:nvSpPr>
        <p:spPr>
          <a:xfrm>
            <a:off x="5009225" y="2912650"/>
            <a:ext cx="2644200" cy="75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D9D9D9"/>
                </a:solidFill>
                <a:latin typeface="Roboto Condensed"/>
                <a:ea typeface="Roboto Condensed"/>
                <a:cs typeface="Roboto Condensed"/>
                <a:sym typeface="Roboto Condensed"/>
              </a:rPr>
              <a:t>* Laptop, phone, tablet, etc.</a:t>
            </a:r>
            <a:endParaRPr>
              <a:solidFill>
                <a:srgbClr val="D9D9D9"/>
              </a:solidFill>
              <a:latin typeface="Roboto Condensed"/>
              <a:ea typeface="Roboto Condensed"/>
              <a:cs typeface="Roboto Condensed"/>
              <a:sym typeface="Roboto Condensed"/>
            </a:endParaRPr>
          </a:p>
        </p:txBody>
      </p:sp>
      <p:pic>
        <p:nvPicPr>
          <p:cNvPr id="348" name="Google Shape;348;p35"/>
          <p:cNvPicPr preferRelativeResize="0"/>
          <p:nvPr/>
        </p:nvPicPr>
        <p:blipFill>
          <a:blip r:embed="rId3">
            <a:alphaModFix/>
          </a:blip>
          <a:stretch>
            <a:fillRect/>
          </a:stretch>
        </p:blipFill>
        <p:spPr>
          <a:xfrm>
            <a:off x="973776" y="972600"/>
            <a:ext cx="2362275" cy="23623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352" name="Shape 352"/>
        <p:cNvGrpSpPr/>
        <p:nvPr/>
      </p:nvGrpSpPr>
      <p:grpSpPr>
        <a:xfrm>
          <a:off x="0" y="0"/>
          <a:ext cx="0" cy="0"/>
          <a:chOff x="0" y="0"/>
          <a:chExt cx="0" cy="0"/>
        </a:xfrm>
      </p:grpSpPr>
      <p:sp>
        <p:nvSpPr>
          <p:cNvPr id="353" name="Google Shape;353;p36"/>
          <p:cNvSpPr/>
          <p:nvPr/>
        </p:nvSpPr>
        <p:spPr>
          <a:xfrm>
            <a:off x="4774025" y="1353375"/>
            <a:ext cx="2335200" cy="31497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354" name="Google Shape;354;p36"/>
          <p:cNvSpPr/>
          <p:nvPr/>
        </p:nvSpPr>
        <p:spPr>
          <a:xfrm>
            <a:off x="1961425" y="1353375"/>
            <a:ext cx="2335200" cy="3149700"/>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355" name="Google Shape;355;p36"/>
          <p:cNvSpPr/>
          <p:nvPr/>
        </p:nvSpPr>
        <p:spPr>
          <a:xfrm flipH="1" rot="10800000">
            <a:off x="1937732" y="1936750"/>
            <a:ext cx="348000" cy="78900"/>
          </a:xfrm>
          <a:prstGeom prst="rtTriangle">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356" name="Google Shape;356;p36"/>
          <p:cNvSpPr/>
          <p:nvPr/>
        </p:nvSpPr>
        <p:spPr>
          <a:xfrm rot="10800000">
            <a:off x="1626653" y="1527046"/>
            <a:ext cx="485400" cy="236700"/>
          </a:xfrm>
          <a:prstGeom prst="rtTriangle">
            <a:avLst/>
          </a:prstGeom>
          <a:solidFill>
            <a:srgbClr val="074E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57" name="Google Shape;357;p36"/>
          <p:cNvSpPr/>
          <p:nvPr/>
        </p:nvSpPr>
        <p:spPr>
          <a:xfrm rot="10800000">
            <a:off x="1581402" y="1935312"/>
            <a:ext cx="353400" cy="139500"/>
          </a:xfrm>
          <a:prstGeom prst="rtTriangle">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358" name="Google Shape;358;p36"/>
          <p:cNvSpPr/>
          <p:nvPr/>
        </p:nvSpPr>
        <p:spPr>
          <a:xfrm>
            <a:off x="1581791" y="1502050"/>
            <a:ext cx="706200" cy="433500"/>
          </a:xfrm>
          <a:prstGeom prst="rect">
            <a:avLst/>
          </a:prstGeom>
          <a:solidFill>
            <a:srgbClr val="E066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Open Sans"/>
              <a:buNone/>
            </a:pPr>
            <a:r>
              <a:t/>
            </a:r>
            <a:endParaRPr b="1" i="0" sz="2400" u="none" cap="none" strike="noStrike">
              <a:solidFill>
                <a:srgbClr val="FFFFFF"/>
              </a:solidFill>
              <a:latin typeface="Open Sans"/>
              <a:ea typeface="Open Sans"/>
              <a:cs typeface="Open Sans"/>
              <a:sym typeface="Open Sans"/>
            </a:endParaRPr>
          </a:p>
        </p:txBody>
      </p:sp>
      <p:sp>
        <p:nvSpPr>
          <p:cNvPr id="359" name="Google Shape;359;p36"/>
          <p:cNvSpPr txBox="1"/>
          <p:nvPr/>
        </p:nvSpPr>
        <p:spPr>
          <a:xfrm>
            <a:off x="1635880" y="1440225"/>
            <a:ext cx="5982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2400">
              <a:solidFill>
                <a:srgbClr val="FFFFFF"/>
              </a:solidFill>
              <a:latin typeface="Open Sans"/>
              <a:ea typeface="Open Sans"/>
              <a:cs typeface="Open Sans"/>
              <a:sym typeface="Open Sans"/>
            </a:endParaRPr>
          </a:p>
        </p:txBody>
      </p:sp>
      <p:sp>
        <p:nvSpPr>
          <p:cNvPr id="360" name="Google Shape;360;p36"/>
          <p:cNvSpPr/>
          <p:nvPr/>
        </p:nvSpPr>
        <p:spPr>
          <a:xfrm flipH="1" rot="10800000">
            <a:off x="4806963" y="1935350"/>
            <a:ext cx="235500" cy="78900"/>
          </a:xfrm>
          <a:prstGeom prst="rtTriangle">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361" name="Google Shape;361;p36"/>
          <p:cNvSpPr/>
          <p:nvPr/>
        </p:nvSpPr>
        <p:spPr>
          <a:xfrm rot="10800000">
            <a:off x="4598406" y="1527083"/>
            <a:ext cx="328500" cy="236700"/>
          </a:xfrm>
          <a:prstGeom prst="rtTriangle">
            <a:avLst/>
          </a:prstGeom>
          <a:solidFill>
            <a:srgbClr val="074E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62" name="Google Shape;362;p36"/>
          <p:cNvSpPr/>
          <p:nvPr/>
        </p:nvSpPr>
        <p:spPr>
          <a:xfrm rot="10800000">
            <a:off x="4567868" y="1935349"/>
            <a:ext cx="239100" cy="139500"/>
          </a:xfrm>
          <a:prstGeom prst="rtTriangle">
            <a:avLst/>
          </a:prstGeom>
          <a:solidFill>
            <a:srgbClr val="BF9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363" name="Google Shape;363;p36"/>
          <p:cNvSpPr/>
          <p:nvPr/>
        </p:nvSpPr>
        <p:spPr>
          <a:xfrm>
            <a:off x="4568100" y="1502088"/>
            <a:ext cx="477900" cy="433500"/>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Open Sans"/>
              <a:buNone/>
            </a:pPr>
            <a:r>
              <a:t/>
            </a:r>
            <a:endParaRPr b="1" i="0" sz="2400" u="none" cap="none" strike="noStrike">
              <a:solidFill>
                <a:srgbClr val="FFFFFF"/>
              </a:solidFill>
              <a:latin typeface="Open Sans"/>
              <a:ea typeface="Open Sans"/>
              <a:cs typeface="Open Sans"/>
              <a:sym typeface="Open Sans"/>
            </a:endParaRPr>
          </a:p>
        </p:txBody>
      </p:sp>
      <p:sp>
        <p:nvSpPr>
          <p:cNvPr id="364" name="Google Shape;364;p36"/>
          <p:cNvSpPr/>
          <p:nvPr/>
        </p:nvSpPr>
        <p:spPr>
          <a:xfrm>
            <a:off x="2112050" y="2421150"/>
            <a:ext cx="2019900" cy="2082000"/>
          </a:xfrm>
          <a:prstGeom prst="rect">
            <a:avLst/>
          </a:prstGeom>
          <a:noFill/>
          <a:ln>
            <a:noFill/>
          </a:ln>
        </p:spPr>
        <p:txBody>
          <a:bodyPr anchorCtr="0" anchor="t" bIns="38100" lIns="38100" spcFirstLastPara="1" rIns="38100" wrap="square" tIns="38100">
            <a:noAutofit/>
          </a:bodyPr>
          <a:lstStyle/>
          <a:p>
            <a:pPr indent="0" lvl="0" marL="0" rtl="0">
              <a:spcBef>
                <a:spcPts val="0"/>
              </a:spcBef>
              <a:spcAft>
                <a:spcPts val="1000"/>
              </a:spcAft>
              <a:buNone/>
            </a:pPr>
            <a:r>
              <a:rPr lang="en" sz="1600">
                <a:solidFill>
                  <a:srgbClr val="666666"/>
                </a:solidFill>
                <a:latin typeface="Roboto Condensed"/>
                <a:ea typeface="Roboto Condensed"/>
                <a:cs typeface="Roboto Condensed"/>
                <a:sym typeface="Roboto Condensed"/>
              </a:rPr>
              <a:t>Explicit instructions from programmer</a:t>
            </a:r>
            <a:br>
              <a:rPr lang="en" sz="1600">
                <a:solidFill>
                  <a:srgbClr val="666666"/>
                </a:solidFill>
                <a:latin typeface="Roboto Condensed"/>
                <a:ea typeface="Roboto Condensed"/>
                <a:cs typeface="Roboto Condensed"/>
                <a:sym typeface="Roboto Condensed"/>
              </a:rPr>
            </a:br>
            <a:r>
              <a:rPr lang="en" sz="1600">
                <a:solidFill>
                  <a:srgbClr val="666666"/>
                </a:solidFill>
                <a:latin typeface="Roboto Condensed"/>
                <a:ea typeface="Roboto Condensed"/>
                <a:cs typeface="Roboto Condensed"/>
                <a:sym typeface="Roboto Condensed"/>
              </a:rPr>
              <a:t> </a:t>
            </a:r>
            <a:br>
              <a:rPr lang="en" sz="1600">
                <a:solidFill>
                  <a:srgbClr val="666666"/>
                </a:solidFill>
                <a:latin typeface="Roboto Condensed"/>
                <a:ea typeface="Roboto Condensed"/>
                <a:cs typeface="Roboto Condensed"/>
                <a:sym typeface="Roboto Condensed"/>
              </a:rPr>
            </a:br>
            <a:r>
              <a:rPr lang="en" sz="1600">
                <a:solidFill>
                  <a:srgbClr val="666666"/>
                </a:solidFill>
                <a:latin typeface="Roboto Condensed"/>
                <a:ea typeface="Roboto Condensed"/>
                <a:cs typeface="Roboto Condensed"/>
                <a:sym typeface="Roboto Condensed"/>
              </a:rPr>
              <a:t>Improvements come from better algorithms</a:t>
            </a:r>
            <a:br>
              <a:rPr lang="en" sz="1600">
                <a:solidFill>
                  <a:srgbClr val="666666"/>
                </a:solidFill>
                <a:latin typeface="Roboto Condensed"/>
                <a:ea typeface="Roboto Condensed"/>
                <a:cs typeface="Roboto Condensed"/>
                <a:sym typeface="Roboto Condensed"/>
              </a:rPr>
            </a:br>
            <a:br>
              <a:rPr lang="en" sz="1600">
                <a:solidFill>
                  <a:srgbClr val="666666"/>
                </a:solidFill>
                <a:latin typeface="Roboto Condensed"/>
                <a:ea typeface="Roboto Condensed"/>
                <a:cs typeface="Roboto Condensed"/>
                <a:sym typeface="Roboto Condensed"/>
              </a:rPr>
            </a:br>
            <a:endParaRPr sz="1600">
              <a:solidFill>
                <a:srgbClr val="666666"/>
              </a:solidFill>
              <a:latin typeface="Roboto Condensed"/>
              <a:ea typeface="Roboto Condensed"/>
              <a:cs typeface="Roboto Condensed"/>
              <a:sym typeface="Roboto Condensed"/>
            </a:endParaRPr>
          </a:p>
        </p:txBody>
      </p:sp>
      <p:sp>
        <p:nvSpPr>
          <p:cNvPr id="365" name="Google Shape;365;p36"/>
          <p:cNvSpPr txBox="1"/>
          <p:nvPr/>
        </p:nvSpPr>
        <p:spPr>
          <a:xfrm>
            <a:off x="4604700" y="1440263"/>
            <a:ext cx="4047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2400">
              <a:solidFill>
                <a:srgbClr val="FFFFFF"/>
              </a:solidFill>
              <a:latin typeface="Open Sans"/>
              <a:ea typeface="Open Sans"/>
              <a:cs typeface="Open Sans"/>
              <a:sym typeface="Open Sans"/>
            </a:endParaRPr>
          </a:p>
        </p:txBody>
      </p:sp>
      <p:sp>
        <p:nvSpPr>
          <p:cNvPr id="366" name="Google Shape;366;p36"/>
          <p:cNvSpPr txBox="1"/>
          <p:nvPr/>
        </p:nvSpPr>
        <p:spPr>
          <a:xfrm>
            <a:off x="4884050" y="2272225"/>
            <a:ext cx="2077200" cy="24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600">
                <a:solidFill>
                  <a:srgbClr val="666666"/>
                </a:solidFill>
                <a:latin typeface="Roboto Condensed"/>
                <a:ea typeface="Roboto Condensed"/>
                <a:cs typeface="Roboto Condensed"/>
                <a:sym typeface="Roboto Condensed"/>
              </a:rPr>
              <a:t>System learns patterns from data</a:t>
            </a:r>
            <a:br>
              <a:rPr lang="en" sz="1600">
                <a:solidFill>
                  <a:srgbClr val="666666"/>
                </a:solidFill>
                <a:latin typeface="Roboto Condensed"/>
                <a:ea typeface="Roboto Condensed"/>
                <a:cs typeface="Roboto Condensed"/>
                <a:sym typeface="Roboto Condensed"/>
              </a:rPr>
            </a:br>
            <a:r>
              <a:rPr lang="en" sz="1600">
                <a:solidFill>
                  <a:srgbClr val="666666"/>
                </a:solidFill>
                <a:latin typeface="Roboto Condensed"/>
                <a:ea typeface="Roboto Condensed"/>
                <a:cs typeface="Roboto Condensed"/>
                <a:sym typeface="Roboto Condensed"/>
              </a:rPr>
              <a:t> </a:t>
            </a:r>
            <a:br>
              <a:rPr lang="en" sz="1600">
                <a:solidFill>
                  <a:srgbClr val="666666"/>
                </a:solidFill>
                <a:latin typeface="Roboto Condensed"/>
                <a:ea typeface="Roboto Condensed"/>
                <a:cs typeface="Roboto Condensed"/>
                <a:sym typeface="Roboto Condensed"/>
              </a:rPr>
            </a:br>
            <a:r>
              <a:rPr lang="en" sz="1600">
                <a:solidFill>
                  <a:srgbClr val="666666"/>
                </a:solidFill>
                <a:latin typeface="Roboto Condensed"/>
                <a:ea typeface="Roboto Condensed"/>
                <a:cs typeface="Roboto Condensed"/>
                <a:sym typeface="Roboto Condensed"/>
              </a:rPr>
              <a:t>Improvements may also come from additional data</a:t>
            </a:r>
            <a:br>
              <a:rPr lang="en" sz="1600">
                <a:solidFill>
                  <a:srgbClr val="666666"/>
                </a:solidFill>
                <a:latin typeface="Roboto Condensed"/>
                <a:ea typeface="Roboto Condensed"/>
                <a:cs typeface="Roboto Condensed"/>
                <a:sym typeface="Roboto Condensed"/>
              </a:rPr>
            </a:br>
            <a:endParaRPr i="1" sz="1600">
              <a:solidFill>
                <a:srgbClr val="666666"/>
              </a:solidFill>
              <a:latin typeface="Roboto Condensed"/>
              <a:ea typeface="Roboto Condensed"/>
              <a:cs typeface="Roboto Condensed"/>
              <a:sym typeface="Roboto Condensed"/>
            </a:endParaRPr>
          </a:p>
          <a:p>
            <a:pPr indent="0" lvl="0" marL="0" marR="0" rtl="0" algn="l">
              <a:lnSpc>
                <a:spcPct val="100000"/>
              </a:lnSpc>
              <a:spcBef>
                <a:spcPts val="1000"/>
              </a:spcBef>
              <a:spcAft>
                <a:spcPts val="1000"/>
              </a:spcAft>
              <a:buNone/>
            </a:pPr>
            <a:r>
              <a:t/>
            </a:r>
            <a:endParaRPr sz="1600">
              <a:solidFill>
                <a:srgbClr val="666666"/>
              </a:solidFill>
              <a:latin typeface="Roboto Condensed"/>
              <a:ea typeface="Roboto Condensed"/>
              <a:cs typeface="Roboto Condensed"/>
              <a:sym typeface="Roboto Condensed"/>
            </a:endParaRPr>
          </a:p>
        </p:txBody>
      </p:sp>
      <p:sp>
        <p:nvSpPr>
          <p:cNvPr id="367" name="Google Shape;367;p36"/>
          <p:cNvSpPr txBox="1"/>
          <p:nvPr/>
        </p:nvSpPr>
        <p:spPr>
          <a:xfrm>
            <a:off x="2338875" y="1146425"/>
            <a:ext cx="1824900" cy="12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u="sng">
                <a:solidFill>
                  <a:srgbClr val="666666"/>
                </a:solidFill>
                <a:latin typeface="Slabo 27px"/>
                <a:ea typeface="Slabo 27px"/>
                <a:cs typeface="Slabo 27px"/>
                <a:sym typeface="Slabo 27px"/>
              </a:rPr>
              <a:t>Traditional Programming</a:t>
            </a:r>
            <a:endParaRPr sz="2400" u="sng">
              <a:solidFill>
                <a:srgbClr val="666666"/>
              </a:solidFill>
            </a:endParaRPr>
          </a:p>
        </p:txBody>
      </p:sp>
      <p:sp>
        <p:nvSpPr>
          <p:cNvPr id="368" name="Google Shape;368;p36"/>
          <p:cNvSpPr txBox="1"/>
          <p:nvPr/>
        </p:nvSpPr>
        <p:spPr>
          <a:xfrm>
            <a:off x="5078225" y="1146425"/>
            <a:ext cx="1824900" cy="12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u="sng">
                <a:solidFill>
                  <a:srgbClr val="666666"/>
                </a:solidFill>
                <a:latin typeface="Slabo 27px"/>
                <a:ea typeface="Slabo 27px"/>
                <a:cs typeface="Slabo 27px"/>
                <a:sym typeface="Slabo 27px"/>
              </a:rPr>
              <a:t>Machine Learning</a:t>
            </a:r>
            <a:endParaRPr sz="2400" u="sng">
              <a:solidFill>
                <a:srgbClr val="666666"/>
              </a:solidFill>
            </a:endParaRPr>
          </a:p>
        </p:txBody>
      </p:sp>
      <p:sp>
        <p:nvSpPr>
          <p:cNvPr id="369" name="Google Shape;36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3F3F3"/>
                </a:solidFill>
                <a:latin typeface="Slabo 27px"/>
                <a:ea typeface="Slabo 27px"/>
                <a:cs typeface="Slabo 27px"/>
                <a:sym typeface="Slabo 27px"/>
              </a:rPr>
              <a:t>Each has its benefits</a:t>
            </a:r>
            <a:endParaRPr>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73" name="Shape 373"/>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377" name="Shape 377"/>
        <p:cNvGrpSpPr/>
        <p:nvPr/>
      </p:nvGrpSpPr>
      <p:grpSpPr>
        <a:xfrm>
          <a:off x="0" y="0"/>
          <a:ext cx="0" cy="0"/>
          <a:chOff x="0" y="0"/>
          <a:chExt cx="0" cy="0"/>
        </a:xfrm>
      </p:grpSpPr>
      <p:sp>
        <p:nvSpPr>
          <p:cNvPr id="378" name="Google Shape;378;p38"/>
          <p:cNvSpPr txBox="1"/>
          <p:nvPr>
            <p:ph type="title"/>
          </p:nvPr>
        </p:nvSpPr>
        <p:spPr>
          <a:xfrm>
            <a:off x="844225" y="2199925"/>
            <a:ext cx="7443300" cy="65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solidFill>
                  <a:srgbClr val="F3F3F3"/>
                </a:solidFill>
                <a:latin typeface="Slabo 27px"/>
                <a:ea typeface="Slabo 27px"/>
                <a:cs typeface="Slabo 27px"/>
                <a:sym typeface="Slabo 27px"/>
              </a:rPr>
              <a:t>Getting Started with Machine Learning</a:t>
            </a:r>
            <a:endParaRPr sz="4500">
              <a:solidFill>
                <a:srgbClr val="D9D9D9"/>
              </a:solidFill>
              <a:latin typeface="Roboto Light"/>
              <a:ea typeface="Roboto Light"/>
              <a:cs typeface="Roboto Light"/>
              <a:sym typeface="Roboto Light"/>
            </a:endParaRPr>
          </a:p>
          <a:p>
            <a:pPr indent="0" lvl="0" marL="0" rtl="0">
              <a:spcBef>
                <a:spcPts val="0"/>
              </a:spcBef>
              <a:spcAft>
                <a:spcPts val="0"/>
              </a:spcAft>
              <a:buNone/>
            </a:pPr>
            <a:r>
              <a:t/>
            </a:r>
            <a:endParaRPr sz="4500">
              <a:solidFill>
                <a:srgbClr val="D9D9D9"/>
              </a:solidFill>
              <a:latin typeface="Roboto Light"/>
              <a:ea typeface="Roboto Light"/>
              <a:cs typeface="Roboto Light"/>
              <a:sym typeface="Roboto Light"/>
            </a:endParaRPr>
          </a:p>
        </p:txBody>
      </p:sp>
      <p:sp>
        <p:nvSpPr>
          <p:cNvPr id="379" name="Google Shape;379;p38"/>
          <p:cNvSpPr txBox="1"/>
          <p:nvPr>
            <p:ph idx="1" type="subTitle"/>
          </p:nvPr>
        </p:nvSpPr>
        <p:spPr>
          <a:xfrm>
            <a:off x="850338" y="2375313"/>
            <a:ext cx="7443300" cy="709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D9D9D9"/>
                </a:solidFill>
              </a:rPr>
              <a:t>Session 2: Using Machine Learning</a:t>
            </a:r>
            <a:endParaRPr>
              <a:solidFill>
                <a:srgbClr val="D9D9D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383" name="Shape 383"/>
        <p:cNvGrpSpPr/>
        <p:nvPr/>
      </p:nvGrpSpPr>
      <p:grpSpPr>
        <a:xfrm>
          <a:off x="0" y="0"/>
          <a:ext cx="0" cy="0"/>
          <a:chOff x="0" y="0"/>
          <a:chExt cx="0" cy="0"/>
        </a:xfrm>
      </p:grpSpPr>
      <p:sp>
        <p:nvSpPr>
          <p:cNvPr id="384" name="Google Shape;38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F3F3F3"/>
                </a:solidFill>
                <a:latin typeface="Slabo 27px"/>
                <a:ea typeface="Slabo 27px"/>
                <a:cs typeface="Slabo 27px"/>
                <a:sym typeface="Slabo 27px"/>
              </a:rPr>
              <a:t>Learning Objectives</a:t>
            </a:r>
            <a:endParaRPr>
              <a:latin typeface="Open Sans"/>
              <a:ea typeface="Open Sans"/>
              <a:cs typeface="Open Sans"/>
              <a:sym typeface="Open Sans"/>
            </a:endParaRPr>
          </a:p>
        </p:txBody>
      </p:sp>
      <p:sp>
        <p:nvSpPr>
          <p:cNvPr id="385" name="Google Shape;385;p39"/>
          <p:cNvSpPr/>
          <p:nvPr/>
        </p:nvSpPr>
        <p:spPr>
          <a:xfrm>
            <a:off x="4554625" y="1540850"/>
            <a:ext cx="2313600" cy="31188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386" name="Google Shape;386;p39"/>
          <p:cNvSpPr/>
          <p:nvPr/>
        </p:nvSpPr>
        <p:spPr>
          <a:xfrm>
            <a:off x="2025640" y="1546175"/>
            <a:ext cx="2229600" cy="31188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387" name="Google Shape;387;p39"/>
          <p:cNvSpPr/>
          <p:nvPr/>
        </p:nvSpPr>
        <p:spPr>
          <a:xfrm flipH="1" rot="10800000">
            <a:off x="2003016" y="2129550"/>
            <a:ext cx="332700" cy="78900"/>
          </a:xfrm>
          <a:prstGeom prst="rtTriangle">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388" name="Google Shape;388;p39"/>
          <p:cNvSpPr/>
          <p:nvPr/>
        </p:nvSpPr>
        <p:spPr>
          <a:xfrm rot="10800000">
            <a:off x="1705975" y="1719846"/>
            <a:ext cx="463500" cy="236700"/>
          </a:xfrm>
          <a:prstGeom prst="rtTriangle">
            <a:avLst/>
          </a:prstGeom>
          <a:solidFill>
            <a:srgbClr val="074E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89" name="Google Shape;389;p39"/>
          <p:cNvSpPr/>
          <p:nvPr/>
        </p:nvSpPr>
        <p:spPr>
          <a:xfrm rot="10800000">
            <a:off x="1662718" y="2128112"/>
            <a:ext cx="337500" cy="139500"/>
          </a:xfrm>
          <a:prstGeom prst="rtTriangle">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390" name="Google Shape;390;p39"/>
          <p:cNvSpPr/>
          <p:nvPr/>
        </p:nvSpPr>
        <p:spPr>
          <a:xfrm>
            <a:off x="1663127" y="1694850"/>
            <a:ext cx="674100" cy="43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Open Sans"/>
              <a:buNone/>
            </a:pPr>
            <a:r>
              <a:t/>
            </a:r>
            <a:endParaRPr b="1" i="0" sz="2400" u="none" cap="none" strike="noStrike">
              <a:solidFill>
                <a:srgbClr val="FFFFFF"/>
              </a:solidFill>
              <a:latin typeface="Open Sans"/>
              <a:ea typeface="Open Sans"/>
              <a:cs typeface="Open Sans"/>
              <a:sym typeface="Open Sans"/>
            </a:endParaRPr>
          </a:p>
        </p:txBody>
      </p:sp>
      <p:sp>
        <p:nvSpPr>
          <p:cNvPr id="391" name="Google Shape;391;p39"/>
          <p:cNvSpPr txBox="1"/>
          <p:nvPr/>
        </p:nvSpPr>
        <p:spPr>
          <a:xfrm>
            <a:off x="1714777" y="1633025"/>
            <a:ext cx="5712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latin typeface="Open Sans"/>
                <a:ea typeface="Open Sans"/>
                <a:cs typeface="Open Sans"/>
                <a:sym typeface="Open Sans"/>
              </a:rPr>
              <a:t>1</a:t>
            </a:r>
            <a:endParaRPr b="1" sz="2400">
              <a:solidFill>
                <a:srgbClr val="FFFFFF"/>
              </a:solidFill>
              <a:latin typeface="Open Sans"/>
              <a:ea typeface="Open Sans"/>
              <a:cs typeface="Open Sans"/>
              <a:sym typeface="Open Sans"/>
            </a:endParaRPr>
          </a:p>
        </p:txBody>
      </p:sp>
      <p:sp>
        <p:nvSpPr>
          <p:cNvPr id="392" name="Google Shape;392;p39"/>
          <p:cNvSpPr/>
          <p:nvPr/>
        </p:nvSpPr>
        <p:spPr>
          <a:xfrm flipH="1" rot="10800000">
            <a:off x="4624200" y="2180000"/>
            <a:ext cx="235500" cy="78900"/>
          </a:xfrm>
          <a:prstGeom prst="rtTriangle">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393" name="Google Shape;393;p39"/>
          <p:cNvSpPr/>
          <p:nvPr/>
        </p:nvSpPr>
        <p:spPr>
          <a:xfrm rot="10800000">
            <a:off x="4379018" y="1764683"/>
            <a:ext cx="328500" cy="236700"/>
          </a:xfrm>
          <a:prstGeom prst="rtTriangle">
            <a:avLst/>
          </a:prstGeom>
          <a:solidFill>
            <a:srgbClr val="074E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394" name="Google Shape;394;p39"/>
          <p:cNvSpPr/>
          <p:nvPr/>
        </p:nvSpPr>
        <p:spPr>
          <a:xfrm rot="10800000">
            <a:off x="4379018" y="2128099"/>
            <a:ext cx="239100" cy="139500"/>
          </a:xfrm>
          <a:prstGeom prst="rtTriangle">
            <a:avLst/>
          </a:prstGeom>
          <a:solidFill>
            <a:srgbClr val="BF9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395" name="Google Shape;395;p39"/>
          <p:cNvSpPr/>
          <p:nvPr/>
        </p:nvSpPr>
        <p:spPr>
          <a:xfrm>
            <a:off x="4348713" y="1739688"/>
            <a:ext cx="477900" cy="43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Open Sans"/>
              <a:buNone/>
            </a:pPr>
            <a:r>
              <a:t/>
            </a:r>
            <a:endParaRPr b="1" i="0" sz="2400" u="none" cap="none" strike="noStrike">
              <a:solidFill>
                <a:srgbClr val="FFFFFF"/>
              </a:solidFill>
              <a:latin typeface="Open Sans"/>
              <a:ea typeface="Open Sans"/>
              <a:cs typeface="Open Sans"/>
              <a:sym typeface="Open Sans"/>
            </a:endParaRPr>
          </a:p>
        </p:txBody>
      </p:sp>
      <p:sp>
        <p:nvSpPr>
          <p:cNvPr id="396" name="Google Shape;396;p39"/>
          <p:cNvSpPr/>
          <p:nvPr/>
        </p:nvSpPr>
        <p:spPr>
          <a:xfrm>
            <a:off x="2270881" y="2294650"/>
            <a:ext cx="1984500" cy="2039700"/>
          </a:xfrm>
          <a:prstGeom prst="rect">
            <a:avLst/>
          </a:prstGeom>
          <a:noFill/>
          <a:ln>
            <a:noFill/>
          </a:ln>
        </p:spPr>
        <p:txBody>
          <a:bodyPr anchorCtr="0" anchor="t" bIns="38100" lIns="38100" spcFirstLastPara="1" rIns="38100" wrap="square" tIns="38100">
            <a:noAutofit/>
          </a:bodyPr>
          <a:lstStyle/>
          <a:p>
            <a:pPr indent="0" lvl="0" marL="0" rtl="0">
              <a:spcBef>
                <a:spcPts val="0"/>
              </a:spcBef>
              <a:spcAft>
                <a:spcPts val="1000"/>
              </a:spcAft>
              <a:buNone/>
            </a:pPr>
            <a:r>
              <a:rPr lang="en" sz="1700">
                <a:solidFill>
                  <a:srgbClr val="666666"/>
                </a:solidFill>
                <a:latin typeface="Roboto Condensed"/>
                <a:ea typeface="Roboto Condensed"/>
                <a:cs typeface="Roboto Condensed"/>
                <a:sym typeface="Roboto Condensed"/>
              </a:rPr>
              <a:t>Explain how Google’s CloudML platform can be used to create different ML applications.</a:t>
            </a:r>
            <a:br>
              <a:rPr lang="en" sz="1600">
                <a:solidFill>
                  <a:srgbClr val="666666"/>
                </a:solidFill>
                <a:latin typeface="Roboto Condensed"/>
                <a:ea typeface="Roboto Condensed"/>
                <a:cs typeface="Roboto Condensed"/>
                <a:sym typeface="Roboto Condensed"/>
              </a:rPr>
            </a:br>
            <a:br>
              <a:rPr lang="en" sz="1600">
                <a:solidFill>
                  <a:srgbClr val="666666"/>
                </a:solidFill>
                <a:latin typeface="Roboto Condensed"/>
                <a:ea typeface="Roboto Condensed"/>
                <a:cs typeface="Roboto Condensed"/>
                <a:sym typeface="Roboto Condensed"/>
              </a:rPr>
            </a:br>
            <a:endParaRPr sz="1600">
              <a:solidFill>
                <a:srgbClr val="666666"/>
              </a:solidFill>
              <a:latin typeface="Roboto Condensed"/>
              <a:ea typeface="Roboto Condensed"/>
              <a:cs typeface="Roboto Condensed"/>
              <a:sym typeface="Roboto Condensed"/>
            </a:endParaRPr>
          </a:p>
        </p:txBody>
      </p:sp>
      <p:sp>
        <p:nvSpPr>
          <p:cNvPr id="397" name="Google Shape;397;p39"/>
          <p:cNvSpPr txBox="1"/>
          <p:nvPr/>
        </p:nvSpPr>
        <p:spPr>
          <a:xfrm>
            <a:off x="4385313" y="1677863"/>
            <a:ext cx="4047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FFFF"/>
                </a:solidFill>
                <a:latin typeface="Open Sans"/>
                <a:ea typeface="Open Sans"/>
                <a:cs typeface="Open Sans"/>
                <a:sym typeface="Open Sans"/>
              </a:rPr>
              <a:t>2</a:t>
            </a:r>
            <a:endParaRPr b="1" sz="2400">
              <a:solidFill>
                <a:srgbClr val="FFFFFF"/>
              </a:solidFill>
              <a:latin typeface="Open Sans"/>
              <a:ea typeface="Open Sans"/>
              <a:cs typeface="Open Sans"/>
              <a:sym typeface="Open Sans"/>
            </a:endParaRPr>
          </a:p>
        </p:txBody>
      </p:sp>
      <p:sp>
        <p:nvSpPr>
          <p:cNvPr id="398" name="Google Shape;398;p39"/>
          <p:cNvSpPr txBox="1"/>
          <p:nvPr/>
        </p:nvSpPr>
        <p:spPr>
          <a:xfrm>
            <a:off x="4562500" y="2287150"/>
            <a:ext cx="2119800" cy="173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sz="1700">
                <a:solidFill>
                  <a:srgbClr val="666666"/>
                </a:solidFill>
                <a:latin typeface="Roboto Condensed"/>
                <a:ea typeface="Roboto Condensed"/>
                <a:cs typeface="Roboto Condensed"/>
                <a:sym typeface="Roboto Condensed"/>
              </a:rPr>
              <a:t>Design and implement a simple app that uses Google’s Cloud APIs.</a:t>
            </a:r>
            <a:endParaRPr sz="1700">
              <a:solidFill>
                <a:srgbClr val="666666"/>
              </a:solidFill>
              <a:latin typeface="Roboto Condensed"/>
              <a:ea typeface="Roboto Condensed"/>
              <a:cs typeface="Roboto Condensed"/>
              <a:sym typeface="Roboto Condensed"/>
            </a:endParaRPr>
          </a:p>
        </p:txBody>
      </p:sp>
      <p:sp>
        <p:nvSpPr>
          <p:cNvPr id="399" name="Google Shape;399;p39"/>
          <p:cNvSpPr txBox="1"/>
          <p:nvPr>
            <p:ph idx="4294967295" type="subTitle"/>
          </p:nvPr>
        </p:nvSpPr>
        <p:spPr>
          <a:xfrm>
            <a:off x="2096650" y="1023050"/>
            <a:ext cx="5721600" cy="517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D9D9D9"/>
                </a:solidFill>
              </a:rPr>
              <a:t>By the end of this session, you will be able to: </a:t>
            </a:r>
            <a:endParaRPr>
              <a:solidFill>
                <a:srgbClr val="D9D9D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285F4"/>
        </a:solidFill>
      </p:bgPr>
    </p:bg>
    <p:spTree>
      <p:nvGrpSpPr>
        <p:cNvPr id="403" name="Shape 403"/>
        <p:cNvGrpSpPr/>
        <p:nvPr/>
      </p:nvGrpSpPr>
      <p:grpSpPr>
        <a:xfrm>
          <a:off x="0" y="0"/>
          <a:ext cx="0" cy="0"/>
          <a:chOff x="0" y="0"/>
          <a:chExt cx="0" cy="0"/>
        </a:xfrm>
      </p:grpSpPr>
      <p:sp>
        <p:nvSpPr>
          <p:cNvPr id="404" name="Google Shape;404;p40"/>
          <p:cNvSpPr txBox="1"/>
          <p:nvPr>
            <p:ph type="title"/>
          </p:nvPr>
        </p:nvSpPr>
        <p:spPr>
          <a:xfrm>
            <a:off x="850338" y="1094325"/>
            <a:ext cx="7443300" cy="12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F3F3F3"/>
                </a:solidFill>
                <a:latin typeface="Slabo 27px"/>
                <a:ea typeface="Slabo 27px"/>
                <a:cs typeface="Slabo 27px"/>
                <a:sym typeface="Slabo 27px"/>
              </a:rPr>
              <a:t>Introduction to Machine Learning APIs</a:t>
            </a:r>
            <a:endParaRPr sz="45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Review: What can Machine Learning be used for?</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
        <p:nvSpPr>
          <p:cNvPr id="410" name="Google Shape;41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the last session, we classified Machine Learning applications into 3 different categories.</a:t>
            </a:r>
            <a:endParaRPr/>
          </a:p>
          <a:p>
            <a:pPr indent="0" lvl="0" marL="0">
              <a:spcBef>
                <a:spcPts val="1600"/>
              </a:spcBef>
              <a:spcAft>
                <a:spcPts val="0"/>
              </a:spcAft>
              <a:buNone/>
            </a:pPr>
            <a:r>
              <a:rPr lang="en"/>
              <a:t>Can you remember what these categories were?</a:t>
            </a:r>
            <a:endParaRPr/>
          </a:p>
          <a:p>
            <a:pPr indent="0" lvl="0" marL="0">
              <a:spcBef>
                <a:spcPts val="1600"/>
              </a:spcBef>
              <a:spcAft>
                <a:spcPts val="1600"/>
              </a:spcAft>
              <a:buNone/>
            </a:pPr>
            <a:r>
              <a:t/>
            </a:r>
            <a:endParaRPr/>
          </a:p>
        </p:txBody>
      </p:sp>
      <p:sp>
        <p:nvSpPr>
          <p:cNvPr id="411" name="Google Shape;411;p41"/>
          <p:cNvSpPr/>
          <p:nvPr/>
        </p:nvSpPr>
        <p:spPr>
          <a:xfrm>
            <a:off x="2827650" y="2558925"/>
            <a:ext cx="3488700" cy="572700"/>
          </a:xfrm>
          <a:prstGeom prst="flowChartAlternateProcess">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400"/>
              <a:t>Classification</a:t>
            </a:r>
            <a:endParaRPr sz="2400"/>
          </a:p>
        </p:txBody>
      </p:sp>
      <p:sp>
        <p:nvSpPr>
          <p:cNvPr id="412" name="Google Shape;412;p41"/>
          <p:cNvSpPr/>
          <p:nvPr/>
        </p:nvSpPr>
        <p:spPr>
          <a:xfrm>
            <a:off x="2827650" y="3343088"/>
            <a:ext cx="3488700" cy="572700"/>
          </a:xfrm>
          <a:prstGeom prst="flowChartAlternateProcess">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400"/>
              <a:t>Clustering</a:t>
            </a:r>
            <a:endParaRPr sz="2400"/>
          </a:p>
        </p:txBody>
      </p:sp>
      <p:sp>
        <p:nvSpPr>
          <p:cNvPr id="413" name="Google Shape;413;p41"/>
          <p:cNvSpPr/>
          <p:nvPr/>
        </p:nvSpPr>
        <p:spPr>
          <a:xfrm>
            <a:off x="2827650" y="4127250"/>
            <a:ext cx="3488700" cy="572700"/>
          </a:xfrm>
          <a:prstGeom prst="flowChartAlternateProcess">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400"/>
              <a:t>Recommendation</a:t>
            </a:r>
            <a:endParaRPr sz="2400"/>
          </a:p>
        </p:txBody>
      </p:sp>
      <p:sp>
        <p:nvSpPr>
          <p:cNvPr id="414" name="Google Shape;414;p41"/>
          <p:cNvSpPr/>
          <p:nvPr/>
        </p:nvSpPr>
        <p:spPr>
          <a:xfrm>
            <a:off x="-2450" y="0"/>
            <a:ext cx="9144000" cy="11703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Review: What can ML be used for?</a:t>
            </a:r>
            <a:endParaRPr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2"/>
          <p:cNvSpPr txBox="1"/>
          <p:nvPr/>
        </p:nvSpPr>
        <p:spPr>
          <a:xfrm>
            <a:off x="0" y="4300300"/>
            <a:ext cx="9144000" cy="84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2"/>
                </a:solidFill>
              </a:rPr>
              <a:t>How many examples of Machine Learning can you brainstorm?</a:t>
            </a:r>
            <a:endParaRPr sz="2400">
              <a:solidFill>
                <a:schemeClr val="dk2"/>
              </a:solidFill>
            </a:endParaRPr>
          </a:p>
          <a:p>
            <a:pPr indent="0" lvl="0" marL="0" rtl="0">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a:spcBef>
                <a:spcPts val="1600"/>
              </a:spcBef>
              <a:spcAft>
                <a:spcPts val="0"/>
              </a:spcAft>
              <a:buNone/>
            </a:pPr>
            <a:r>
              <a:t/>
            </a:r>
            <a:endParaRPr/>
          </a:p>
        </p:txBody>
      </p:sp>
      <p:cxnSp>
        <p:nvCxnSpPr>
          <p:cNvPr id="420" name="Google Shape;420;p42"/>
          <p:cNvCxnSpPr>
            <a:stCxn id="421" idx="0"/>
            <a:endCxn id="422" idx="1"/>
          </p:cNvCxnSpPr>
          <p:nvPr/>
        </p:nvCxnSpPr>
        <p:spPr>
          <a:xfrm>
            <a:off x="5863475" y="1784850"/>
            <a:ext cx="1034700" cy="360000"/>
          </a:xfrm>
          <a:prstGeom prst="straightConnector1">
            <a:avLst/>
          </a:prstGeom>
          <a:noFill/>
          <a:ln cap="flat" cmpd="sng" w="19050">
            <a:solidFill>
              <a:schemeClr val="dk2"/>
            </a:solidFill>
            <a:prstDash val="solid"/>
            <a:round/>
            <a:headEnd len="med" w="med" type="none"/>
            <a:tailEnd len="med" w="med" type="none"/>
          </a:ln>
        </p:spPr>
      </p:cxnSp>
      <p:cxnSp>
        <p:nvCxnSpPr>
          <p:cNvPr id="423" name="Google Shape;423;p42"/>
          <p:cNvCxnSpPr>
            <a:stCxn id="421" idx="2"/>
            <a:endCxn id="424" idx="3"/>
          </p:cNvCxnSpPr>
          <p:nvPr/>
        </p:nvCxnSpPr>
        <p:spPr>
          <a:xfrm flipH="1">
            <a:off x="2524725" y="1785125"/>
            <a:ext cx="955800" cy="192300"/>
          </a:xfrm>
          <a:prstGeom prst="straightConnector1">
            <a:avLst/>
          </a:prstGeom>
          <a:noFill/>
          <a:ln cap="flat" cmpd="sng" w="19050">
            <a:solidFill>
              <a:schemeClr val="dk2"/>
            </a:solidFill>
            <a:prstDash val="solid"/>
            <a:round/>
            <a:headEnd len="med" w="med" type="none"/>
            <a:tailEnd len="med" w="med" type="none"/>
          </a:ln>
        </p:spPr>
      </p:cxnSp>
      <p:cxnSp>
        <p:nvCxnSpPr>
          <p:cNvPr id="425" name="Google Shape;425;p42"/>
          <p:cNvCxnSpPr>
            <a:stCxn id="421" idx="1"/>
            <a:endCxn id="426" idx="0"/>
          </p:cNvCxnSpPr>
          <p:nvPr/>
        </p:nvCxnSpPr>
        <p:spPr>
          <a:xfrm>
            <a:off x="4669313" y="2526513"/>
            <a:ext cx="0" cy="336300"/>
          </a:xfrm>
          <a:prstGeom prst="straightConnector1">
            <a:avLst/>
          </a:prstGeom>
          <a:noFill/>
          <a:ln cap="flat" cmpd="sng" w="19050">
            <a:solidFill>
              <a:schemeClr val="dk2"/>
            </a:solidFill>
            <a:prstDash val="solid"/>
            <a:round/>
            <a:headEnd len="med" w="med" type="none"/>
            <a:tailEnd len="med" w="med" type="none"/>
          </a:ln>
        </p:spPr>
      </p:cxnSp>
      <p:sp>
        <p:nvSpPr>
          <p:cNvPr id="422" name="Google Shape;422;p42"/>
          <p:cNvSpPr txBox="1"/>
          <p:nvPr/>
        </p:nvSpPr>
        <p:spPr>
          <a:xfrm>
            <a:off x="6898175" y="1952400"/>
            <a:ext cx="1897200" cy="38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Clustering</a:t>
            </a:r>
            <a:endParaRPr b="1" sz="1800"/>
          </a:p>
        </p:txBody>
      </p:sp>
      <p:sp>
        <p:nvSpPr>
          <p:cNvPr id="426" name="Google Shape;426;p42"/>
          <p:cNvSpPr txBox="1"/>
          <p:nvPr/>
        </p:nvSpPr>
        <p:spPr>
          <a:xfrm>
            <a:off x="3575813" y="2862813"/>
            <a:ext cx="2187000" cy="38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Recommendation</a:t>
            </a:r>
            <a:endParaRPr b="1" sz="1800"/>
          </a:p>
        </p:txBody>
      </p:sp>
      <p:sp>
        <p:nvSpPr>
          <p:cNvPr id="424" name="Google Shape;424;p42"/>
          <p:cNvSpPr txBox="1"/>
          <p:nvPr/>
        </p:nvSpPr>
        <p:spPr>
          <a:xfrm>
            <a:off x="711825" y="1784975"/>
            <a:ext cx="1812900" cy="38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t>Classification</a:t>
            </a:r>
            <a:endParaRPr b="1" sz="1800"/>
          </a:p>
        </p:txBody>
      </p:sp>
      <p:grpSp>
        <p:nvGrpSpPr>
          <p:cNvPr id="427" name="Google Shape;427;p42"/>
          <p:cNvGrpSpPr/>
          <p:nvPr/>
        </p:nvGrpSpPr>
        <p:grpSpPr>
          <a:xfrm>
            <a:off x="348626" y="2193288"/>
            <a:ext cx="2708974" cy="1110165"/>
            <a:chOff x="20924" y="1959017"/>
            <a:chExt cx="2703297" cy="1110165"/>
          </a:xfrm>
        </p:grpSpPr>
        <p:grpSp>
          <p:nvGrpSpPr>
            <p:cNvPr id="428" name="Google Shape;428;p42"/>
            <p:cNvGrpSpPr/>
            <p:nvPr/>
          </p:nvGrpSpPr>
          <p:grpSpPr>
            <a:xfrm>
              <a:off x="1106567" y="2760482"/>
              <a:ext cx="1460333" cy="308700"/>
              <a:chOff x="1106567" y="2760482"/>
              <a:chExt cx="1460333" cy="308700"/>
            </a:xfrm>
          </p:grpSpPr>
          <p:sp>
            <p:nvSpPr>
              <p:cNvPr id="429" name="Google Shape;429;p42"/>
              <p:cNvSpPr/>
              <p:nvPr/>
            </p:nvSpPr>
            <p:spPr>
              <a:xfrm>
                <a:off x="1106567" y="2792192"/>
                <a:ext cx="1460333" cy="245275"/>
              </a:xfrm>
              <a:prstGeom prst="flowChartPreparat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30" name="Google Shape;430;p42"/>
              <p:cNvSpPr txBox="1"/>
              <p:nvPr/>
            </p:nvSpPr>
            <p:spPr>
              <a:xfrm>
                <a:off x="1315202" y="2760482"/>
                <a:ext cx="1029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999999"/>
                    </a:solidFill>
                    <a:latin typeface="Consolas"/>
                    <a:ea typeface="Consolas"/>
                    <a:cs typeface="Consolas"/>
                    <a:sym typeface="Consolas"/>
                  </a:rPr>
                  <a:t>MAMMAL</a:t>
                </a:r>
                <a:endParaRPr sz="1800">
                  <a:solidFill>
                    <a:srgbClr val="999999"/>
                  </a:solidFill>
                </a:endParaRPr>
              </a:p>
            </p:txBody>
          </p:sp>
        </p:grpSp>
        <p:grpSp>
          <p:nvGrpSpPr>
            <p:cNvPr id="431" name="Google Shape;431;p42"/>
            <p:cNvGrpSpPr/>
            <p:nvPr/>
          </p:nvGrpSpPr>
          <p:grpSpPr>
            <a:xfrm>
              <a:off x="1106568" y="2334925"/>
              <a:ext cx="1617653" cy="308700"/>
              <a:chOff x="1106568" y="2334925"/>
              <a:chExt cx="1617653" cy="308700"/>
            </a:xfrm>
          </p:grpSpPr>
          <p:sp>
            <p:nvSpPr>
              <p:cNvPr id="432" name="Google Shape;432;p42"/>
              <p:cNvSpPr/>
              <p:nvPr/>
            </p:nvSpPr>
            <p:spPr>
              <a:xfrm>
                <a:off x="1106568" y="2388117"/>
                <a:ext cx="1617653" cy="245275"/>
              </a:xfrm>
              <a:prstGeom prst="flowChartPreparat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33" name="Google Shape;433;p42"/>
              <p:cNvSpPr txBox="1"/>
              <p:nvPr/>
            </p:nvSpPr>
            <p:spPr>
              <a:xfrm>
                <a:off x="1242393" y="2334925"/>
                <a:ext cx="13245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999999"/>
                    </a:solidFill>
                    <a:latin typeface="Consolas"/>
                    <a:ea typeface="Consolas"/>
                    <a:cs typeface="Consolas"/>
                    <a:sym typeface="Consolas"/>
                  </a:rPr>
                  <a:t>WILDLIFE</a:t>
                </a:r>
                <a:endParaRPr sz="1800">
                  <a:solidFill>
                    <a:srgbClr val="999999"/>
                  </a:solidFill>
                </a:endParaRPr>
              </a:p>
            </p:txBody>
          </p:sp>
        </p:grpSp>
        <p:grpSp>
          <p:nvGrpSpPr>
            <p:cNvPr id="434" name="Google Shape;434;p42"/>
            <p:cNvGrpSpPr/>
            <p:nvPr/>
          </p:nvGrpSpPr>
          <p:grpSpPr>
            <a:xfrm>
              <a:off x="1155259" y="1959017"/>
              <a:ext cx="1029019" cy="308700"/>
              <a:chOff x="1155259" y="1959017"/>
              <a:chExt cx="1029019" cy="308700"/>
            </a:xfrm>
          </p:grpSpPr>
          <p:sp>
            <p:nvSpPr>
              <p:cNvPr id="435" name="Google Shape;435;p42"/>
              <p:cNvSpPr/>
              <p:nvPr/>
            </p:nvSpPr>
            <p:spPr>
              <a:xfrm>
                <a:off x="1155259" y="2017321"/>
                <a:ext cx="1029019" cy="245275"/>
              </a:xfrm>
              <a:prstGeom prst="flowChartPreparat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36" name="Google Shape;436;p42"/>
              <p:cNvSpPr txBox="1"/>
              <p:nvPr/>
            </p:nvSpPr>
            <p:spPr>
              <a:xfrm>
                <a:off x="1182609" y="1959017"/>
                <a:ext cx="8493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999999"/>
                    </a:solidFill>
                    <a:latin typeface="Consolas"/>
                    <a:ea typeface="Consolas"/>
                    <a:cs typeface="Consolas"/>
                    <a:sym typeface="Consolas"/>
                  </a:rPr>
                  <a:t>LION</a:t>
                </a:r>
                <a:endParaRPr sz="1800">
                  <a:solidFill>
                    <a:srgbClr val="999999"/>
                  </a:solidFill>
                </a:endParaRPr>
              </a:p>
            </p:txBody>
          </p:sp>
        </p:grpSp>
        <p:pic>
          <p:nvPicPr>
            <p:cNvPr id="437" name="Google Shape;437;p42"/>
            <p:cNvPicPr preferRelativeResize="0"/>
            <p:nvPr/>
          </p:nvPicPr>
          <p:blipFill>
            <a:blip r:embed="rId3">
              <a:alphaModFix/>
            </a:blip>
            <a:stretch>
              <a:fillRect/>
            </a:stretch>
          </p:blipFill>
          <p:spPr>
            <a:xfrm>
              <a:off x="20924" y="2029618"/>
              <a:ext cx="981000" cy="654006"/>
            </a:xfrm>
            <a:prstGeom prst="rect">
              <a:avLst/>
            </a:prstGeom>
            <a:noFill/>
            <a:ln>
              <a:noFill/>
            </a:ln>
          </p:spPr>
        </p:pic>
      </p:grpSp>
      <p:pic>
        <p:nvPicPr>
          <p:cNvPr id="438" name="Google Shape;438;p42"/>
          <p:cNvPicPr preferRelativeResize="0"/>
          <p:nvPr/>
        </p:nvPicPr>
        <p:blipFill>
          <a:blip r:embed="rId4">
            <a:alphaModFix/>
          </a:blip>
          <a:stretch>
            <a:fillRect/>
          </a:stretch>
        </p:blipFill>
        <p:spPr>
          <a:xfrm>
            <a:off x="7089574" y="2337324"/>
            <a:ext cx="1138022" cy="1066900"/>
          </a:xfrm>
          <a:prstGeom prst="rect">
            <a:avLst/>
          </a:prstGeom>
          <a:noFill/>
          <a:ln>
            <a:noFill/>
          </a:ln>
        </p:spPr>
      </p:pic>
      <p:pic>
        <p:nvPicPr>
          <p:cNvPr id="439" name="Google Shape;439;p42"/>
          <p:cNvPicPr preferRelativeResize="0"/>
          <p:nvPr/>
        </p:nvPicPr>
        <p:blipFill>
          <a:blip r:embed="rId5">
            <a:alphaModFix/>
          </a:blip>
          <a:stretch>
            <a:fillRect/>
          </a:stretch>
        </p:blipFill>
        <p:spPr>
          <a:xfrm>
            <a:off x="3057600" y="3247790"/>
            <a:ext cx="3840574" cy="896430"/>
          </a:xfrm>
          <a:prstGeom prst="rect">
            <a:avLst/>
          </a:prstGeom>
          <a:noFill/>
          <a:ln>
            <a:noFill/>
          </a:ln>
        </p:spPr>
      </p:pic>
      <p:sp>
        <p:nvSpPr>
          <p:cNvPr id="440" name="Google Shape;440;p42"/>
          <p:cNvSpPr/>
          <p:nvPr/>
        </p:nvSpPr>
        <p:spPr>
          <a:xfrm>
            <a:off x="3458375" y="1173813"/>
            <a:ext cx="2304300" cy="116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Types of</a:t>
            </a:r>
            <a:endParaRPr/>
          </a:p>
          <a:p>
            <a:pPr indent="0" lvl="0" marL="0" algn="ctr">
              <a:spcBef>
                <a:spcPts val="0"/>
              </a:spcBef>
              <a:spcAft>
                <a:spcPts val="0"/>
              </a:spcAft>
              <a:buNone/>
            </a:pPr>
            <a:r>
              <a:rPr lang="en" sz="2400"/>
              <a:t>Machine Learning</a:t>
            </a:r>
            <a:endParaRPr sz="2400"/>
          </a:p>
        </p:txBody>
      </p:sp>
      <p:sp>
        <p:nvSpPr>
          <p:cNvPr id="441" name="Google Shape;441;p42"/>
          <p:cNvSpPr/>
          <p:nvPr/>
        </p:nvSpPr>
        <p:spPr>
          <a:xfrm>
            <a:off x="-2450" y="0"/>
            <a:ext cx="9144000" cy="1110150"/>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Review: What can ML be used for?</a:t>
            </a:r>
            <a:endParaRPr sz="3000">
              <a:solidFill>
                <a:srgbClr val="FFFFFF"/>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Used to detect individual features / components of an image.</a:t>
            </a:r>
            <a:endParaRPr/>
          </a:p>
        </p:txBody>
      </p:sp>
      <p:pic>
        <p:nvPicPr>
          <p:cNvPr id="447" name="Google Shape;447;p43"/>
          <p:cNvPicPr preferRelativeResize="0"/>
          <p:nvPr/>
        </p:nvPicPr>
        <p:blipFill>
          <a:blip r:embed="rId3">
            <a:alphaModFix/>
          </a:blip>
          <a:stretch>
            <a:fillRect/>
          </a:stretch>
        </p:blipFill>
        <p:spPr>
          <a:xfrm>
            <a:off x="816813" y="1668200"/>
            <a:ext cx="7510375" cy="3171550"/>
          </a:xfrm>
          <a:prstGeom prst="rect">
            <a:avLst/>
          </a:prstGeom>
          <a:noFill/>
          <a:ln>
            <a:noFill/>
          </a:ln>
        </p:spPr>
      </p:pic>
      <p:sp>
        <p:nvSpPr>
          <p:cNvPr id="448" name="Google Shape;448;p43"/>
          <p:cNvSpPr/>
          <p:nvPr/>
        </p:nvSpPr>
        <p:spPr>
          <a:xfrm>
            <a:off x="-2450" y="0"/>
            <a:ext cx="9144000" cy="11703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Image Recognition</a:t>
            </a:r>
            <a:endParaRPr sz="3000">
              <a:solidFill>
                <a:srgbClr val="FFFFF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94" name="Shape 94"/>
        <p:cNvGrpSpPr/>
        <p:nvPr/>
      </p:nvGrpSpPr>
      <p:grpSpPr>
        <a:xfrm>
          <a:off x="0" y="0"/>
          <a:ext cx="0" cy="0"/>
          <a:chOff x="0" y="0"/>
          <a:chExt cx="0" cy="0"/>
        </a:xfrm>
      </p:grpSpPr>
      <p:sp>
        <p:nvSpPr>
          <p:cNvPr id="95" name="Google Shape;95;p17"/>
          <p:cNvSpPr txBox="1"/>
          <p:nvPr>
            <p:ph type="ctrTitle"/>
          </p:nvPr>
        </p:nvSpPr>
        <p:spPr>
          <a:xfrm>
            <a:off x="826275" y="2798975"/>
            <a:ext cx="2427000" cy="118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3600">
                <a:solidFill>
                  <a:srgbClr val="F3F3F3"/>
                </a:solidFill>
                <a:latin typeface="Slabo 27px"/>
                <a:ea typeface="Slabo 27px"/>
                <a:cs typeface="Slabo 27px"/>
                <a:sym typeface="Slabo 27px"/>
              </a:rPr>
              <a:t> </a:t>
            </a:r>
            <a:r>
              <a:rPr b="1" lang="en" sz="3600">
                <a:solidFill>
                  <a:srgbClr val="F3F3F3"/>
                </a:solidFill>
                <a:latin typeface="Slabo 27px"/>
                <a:ea typeface="Slabo 27px"/>
                <a:cs typeface="Slabo 27px"/>
                <a:sym typeface="Slabo 27px"/>
              </a:rPr>
              <a:t>Brainstorm</a:t>
            </a:r>
            <a:endParaRPr/>
          </a:p>
        </p:txBody>
      </p:sp>
      <p:sp>
        <p:nvSpPr>
          <p:cNvPr id="96" name="Google Shape;96;p17"/>
          <p:cNvSpPr txBox="1"/>
          <p:nvPr>
            <p:ph idx="1" type="subTitle"/>
          </p:nvPr>
        </p:nvSpPr>
        <p:spPr>
          <a:xfrm>
            <a:off x="3336050" y="1322025"/>
            <a:ext cx="5496300" cy="2034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D9D9D9"/>
                </a:solidFill>
                <a:latin typeface="Roboto Condensed Light"/>
                <a:ea typeface="Roboto Condensed Light"/>
                <a:cs typeface="Roboto Condensed Light"/>
                <a:sym typeface="Roboto Condensed Light"/>
              </a:rPr>
              <a:t>List the ways you use a computer</a:t>
            </a:r>
            <a:r>
              <a:rPr baseline="30000" lang="en" sz="2000">
                <a:solidFill>
                  <a:srgbClr val="D9D9D9"/>
                </a:solidFill>
                <a:latin typeface="Roboto Condensed Light"/>
                <a:ea typeface="Roboto Condensed Light"/>
                <a:cs typeface="Roboto Condensed Light"/>
                <a:sym typeface="Roboto Condensed Light"/>
              </a:rPr>
              <a:t>*</a:t>
            </a:r>
            <a:r>
              <a:rPr lang="en">
                <a:solidFill>
                  <a:srgbClr val="D9D9D9"/>
                </a:solidFill>
                <a:latin typeface="Roboto Condensed Light"/>
                <a:ea typeface="Roboto Condensed Light"/>
                <a:cs typeface="Roboto Condensed Light"/>
                <a:sym typeface="Roboto Condensed Light"/>
              </a:rPr>
              <a:t> each day.</a:t>
            </a:r>
            <a:endParaRPr>
              <a:solidFill>
                <a:srgbClr val="D9D9D9"/>
              </a:solidFill>
              <a:latin typeface="Roboto Condensed Light"/>
              <a:ea typeface="Roboto Condensed Light"/>
              <a:cs typeface="Roboto Condensed Light"/>
              <a:sym typeface="Roboto Condensed Light"/>
            </a:endParaRPr>
          </a:p>
        </p:txBody>
      </p:sp>
      <p:sp>
        <p:nvSpPr>
          <p:cNvPr id="97" name="Google Shape;97;p17"/>
          <p:cNvSpPr txBox="1"/>
          <p:nvPr/>
        </p:nvSpPr>
        <p:spPr>
          <a:xfrm>
            <a:off x="5009225" y="2912650"/>
            <a:ext cx="2644200" cy="75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D9D9D9"/>
                </a:solidFill>
                <a:latin typeface="Roboto Condensed"/>
                <a:ea typeface="Roboto Condensed"/>
                <a:cs typeface="Roboto Condensed"/>
                <a:sym typeface="Roboto Condensed"/>
              </a:rPr>
              <a:t>* Laptop, phone, tablet, etc.</a:t>
            </a:r>
            <a:endParaRPr>
              <a:solidFill>
                <a:srgbClr val="D9D9D9"/>
              </a:solidFill>
              <a:latin typeface="Roboto Condensed"/>
              <a:ea typeface="Roboto Condensed"/>
              <a:cs typeface="Roboto Condensed"/>
              <a:sym typeface="Roboto Condensed"/>
            </a:endParaRPr>
          </a:p>
        </p:txBody>
      </p:sp>
      <p:pic>
        <p:nvPicPr>
          <p:cNvPr id="98" name="Google Shape;98;p17"/>
          <p:cNvPicPr preferRelativeResize="0"/>
          <p:nvPr/>
        </p:nvPicPr>
        <p:blipFill>
          <a:blip r:embed="rId3">
            <a:alphaModFix/>
          </a:blip>
          <a:stretch>
            <a:fillRect/>
          </a:stretch>
        </p:blipFill>
        <p:spPr>
          <a:xfrm>
            <a:off x="973776" y="972600"/>
            <a:ext cx="2362275" cy="23623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15000"/>
              </a:lnSpc>
              <a:spcBef>
                <a:spcPts val="600"/>
              </a:spcBef>
              <a:spcAft>
                <a:spcPts val="0"/>
              </a:spcAft>
              <a:buNone/>
            </a:pPr>
            <a:r>
              <a:rPr lang="en"/>
              <a:t>Translating spoken word to text (Transcribing)</a:t>
            </a:r>
            <a:endParaRPr/>
          </a:p>
          <a:p>
            <a:pPr indent="0" lvl="0" marL="0" rtl="0">
              <a:spcBef>
                <a:spcPts val="600"/>
              </a:spcBef>
              <a:spcAft>
                <a:spcPts val="0"/>
              </a:spcAft>
              <a:buNone/>
            </a:pPr>
            <a:r>
              <a:rPr lang="en"/>
              <a:t>Language detection</a:t>
            </a:r>
            <a:endParaRPr/>
          </a:p>
        </p:txBody>
      </p:sp>
      <p:pic>
        <p:nvPicPr>
          <p:cNvPr id="454" name="Google Shape;454;p44"/>
          <p:cNvPicPr preferRelativeResize="0"/>
          <p:nvPr/>
        </p:nvPicPr>
        <p:blipFill rotWithShape="1">
          <a:blip r:embed="rId3">
            <a:alphaModFix/>
          </a:blip>
          <a:srcRect b="12953" l="22819" r="20144" t="8064"/>
          <a:stretch/>
        </p:blipFill>
        <p:spPr>
          <a:xfrm>
            <a:off x="2684075" y="1861200"/>
            <a:ext cx="3775851" cy="2745200"/>
          </a:xfrm>
          <a:prstGeom prst="rect">
            <a:avLst/>
          </a:prstGeom>
          <a:noFill/>
          <a:ln>
            <a:noFill/>
          </a:ln>
        </p:spPr>
      </p:pic>
      <p:sp>
        <p:nvSpPr>
          <p:cNvPr id="455" name="Google Shape;455;p44"/>
          <p:cNvSpPr/>
          <p:nvPr/>
        </p:nvSpPr>
        <p:spPr>
          <a:xfrm>
            <a:off x="-2450" y="0"/>
            <a:ext cx="9144000" cy="11703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Space Recognition</a:t>
            </a:r>
            <a:endParaRPr sz="3000">
              <a:solidFill>
                <a:srgbClr val="FFFFFF"/>
              </a:solidFill>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Being able to understand and respond to language.</a:t>
            </a:r>
            <a:endParaRPr/>
          </a:p>
        </p:txBody>
      </p:sp>
      <p:pic>
        <p:nvPicPr>
          <p:cNvPr id="461" name="Google Shape;461;p45"/>
          <p:cNvPicPr preferRelativeResize="0"/>
          <p:nvPr/>
        </p:nvPicPr>
        <p:blipFill>
          <a:blip r:embed="rId3">
            <a:alphaModFix/>
          </a:blip>
          <a:stretch>
            <a:fillRect/>
          </a:stretch>
        </p:blipFill>
        <p:spPr>
          <a:xfrm>
            <a:off x="2508700" y="1876000"/>
            <a:ext cx="4381500" cy="2771775"/>
          </a:xfrm>
          <a:prstGeom prst="rect">
            <a:avLst/>
          </a:prstGeom>
          <a:noFill/>
          <a:ln>
            <a:noFill/>
          </a:ln>
        </p:spPr>
      </p:pic>
      <p:sp>
        <p:nvSpPr>
          <p:cNvPr id="462" name="Google Shape;462;p45"/>
          <p:cNvSpPr/>
          <p:nvPr/>
        </p:nvSpPr>
        <p:spPr>
          <a:xfrm>
            <a:off x="-2450" y="0"/>
            <a:ext cx="9144000" cy="11703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Natural Language Understanding (NLU)</a:t>
            </a:r>
            <a:endParaRPr sz="3000">
              <a:solidFill>
                <a:srgbClr val="FFFFFF"/>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YouTube recommendations.</a:t>
            </a:r>
            <a:endParaRPr/>
          </a:p>
          <a:p>
            <a:pPr indent="0" lvl="0" marL="0" rtl="0">
              <a:spcBef>
                <a:spcPts val="600"/>
              </a:spcBef>
              <a:spcAft>
                <a:spcPts val="0"/>
              </a:spcAft>
              <a:buNone/>
            </a:pPr>
            <a:r>
              <a:rPr lang="en"/>
              <a:t>Learning and predicting what a user might like.</a:t>
            </a:r>
            <a:endParaRPr/>
          </a:p>
        </p:txBody>
      </p:sp>
      <p:pic>
        <p:nvPicPr>
          <p:cNvPr id="468" name="Google Shape;468;p46"/>
          <p:cNvPicPr preferRelativeResize="0"/>
          <p:nvPr/>
        </p:nvPicPr>
        <p:blipFill>
          <a:blip r:embed="rId3">
            <a:alphaModFix/>
          </a:blip>
          <a:stretch>
            <a:fillRect/>
          </a:stretch>
        </p:blipFill>
        <p:spPr>
          <a:xfrm>
            <a:off x="2645488" y="2152750"/>
            <a:ext cx="3853026" cy="2642075"/>
          </a:xfrm>
          <a:prstGeom prst="rect">
            <a:avLst/>
          </a:prstGeom>
          <a:noFill/>
          <a:ln>
            <a:noFill/>
          </a:ln>
        </p:spPr>
      </p:pic>
      <p:sp>
        <p:nvSpPr>
          <p:cNvPr id="469" name="Google Shape;469;p46"/>
          <p:cNvSpPr/>
          <p:nvPr/>
        </p:nvSpPr>
        <p:spPr>
          <a:xfrm>
            <a:off x="-2450" y="0"/>
            <a:ext cx="9144000" cy="11703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Personalized Recommendations</a:t>
            </a:r>
            <a:endParaRPr sz="3000">
              <a:solidFill>
                <a:srgbClr val="FFFFFF"/>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285F4"/>
        </a:solidFill>
      </p:bgPr>
    </p:bg>
    <p:spTree>
      <p:nvGrpSpPr>
        <p:cNvPr id="473" name="Shape 473"/>
        <p:cNvGrpSpPr/>
        <p:nvPr/>
      </p:nvGrpSpPr>
      <p:grpSpPr>
        <a:xfrm>
          <a:off x="0" y="0"/>
          <a:ext cx="0" cy="0"/>
          <a:chOff x="0" y="0"/>
          <a:chExt cx="0" cy="0"/>
        </a:xfrm>
      </p:grpSpPr>
      <p:sp>
        <p:nvSpPr>
          <p:cNvPr id="474" name="Google Shape;474;p47"/>
          <p:cNvSpPr txBox="1"/>
          <p:nvPr>
            <p:ph idx="1" type="body"/>
          </p:nvPr>
        </p:nvSpPr>
        <p:spPr>
          <a:xfrm>
            <a:off x="311700" y="1105125"/>
            <a:ext cx="8520600" cy="3067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solidFill>
                  <a:srgbClr val="D9D9D9"/>
                </a:solidFill>
                <a:latin typeface="Roboto Condensed Light"/>
                <a:ea typeface="Roboto Condensed Light"/>
                <a:cs typeface="Roboto Condensed Light"/>
                <a:sym typeface="Roboto Condensed Light"/>
              </a:rPr>
              <a:t>What is a </a:t>
            </a:r>
            <a:r>
              <a:rPr lang="en" sz="3600">
                <a:solidFill>
                  <a:srgbClr val="D9D9D9"/>
                </a:solidFill>
                <a:latin typeface="Roboto Condensed"/>
                <a:ea typeface="Roboto Condensed"/>
                <a:cs typeface="Roboto Condensed"/>
                <a:sym typeface="Roboto Condensed"/>
              </a:rPr>
              <a:t>function</a:t>
            </a:r>
            <a:r>
              <a:rPr lang="en" sz="3600">
                <a:solidFill>
                  <a:srgbClr val="D9D9D9"/>
                </a:solidFill>
                <a:latin typeface="Roboto Condensed Light"/>
                <a:ea typeface="Roboto Condensed Light"/>
                <a:cs typeface="Roboto Condensed Light"/>
                <a:sym typeface="Roboto Condensed Light"/>
              </a:rPr>
              <a:t>, in programming terms?</a:t>
            </a:r>
            <a:endParaRPr sz="3600">
              <a:solidFill>
                <a:srgbClr val="D9D9D9"/>
              </a:solidFill>
              <a:latin typeface="Roboto Condensed Light"/>
              <a:ea typeface="Roboto Condensed Light"/>
              <a:cs typeface="Roboto Condensed Light"/>
              <a:sym typeface="Roboto Condensed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Functions in Programming</a:t>
            </a:r>
            <a:endParaRPr/>
          </a:p>
        </p:txBody>
      </p:sp>
      <p:sp>
        <p:nvSpPr>
          <p:cNvPr id="480" name="Google Shape;480;p48"/>
          <p:cNvSpPr txBox="1"/>
          <p:nvPr>
            <p:ph idx="1" type="body"/>
          </p:nvPr>
        </p:nvSpPr>
        <p:spPr>
          <a:xfrm>
            <a:off x="311700" y="2530775"/>
            <a:ext cx="3999900" cy="23577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1600"/>
              </a:spcAft>
              <a:buNone/>
            </a:pPr>
            <a:r>
              <a:rPr lang="en" sz="1800"/>
              <a:t>Y</a:t>
            </a:r>
            <a:r>
              <a:rPr lang="en" sz="1800"/>
              <a:t>ou can use the </a:t>
            </a:r>
            <a:r>
              <a:rPr b="1" lang="en" sz="1800"/>
              <a:t>round</a:t>
            </a:r>
            <a:r>
              <a:rPr lang="en" sz="1800"/>
              <a:t> function in JavaScript without understanding the code that </a:t>
            </a:r>
            <a:r>
              <a:rPr lang="en" sz="1800"/>
              <a:t>runs to </a:t>
            </a:r>
            <a:r>
              <a:rPr lang="en" sz="1800"/>
              <a:t>actually do the rounding.</a:t>
            </a:r>
            <a:endParaRPr sz="1800"/>
          </a:p>
        </p:txBody>
      </p:sp>
      <p:sp>
        <p:nvSpPr>
          <p:cNvPr id="481" name="Google Shape;481;p48"/>
          <p:cNvSpPr txBox="1"/>
          <p:nvPr>
            <p:ph idx="2" type="body"/>
          </p:nvPr>
        </p:nvSpPr>
        <p:spPr>
          <a:xfrm>
            <a:off x="4424325" y="2530675"/>
            <a:ext cx="4560900" cy="23577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1600"/>
              </a:spcAft>
              <a:buNone/>
            </a:pPr>
            <a:r>
              <a:rPr lang="en" sz="1800"/>
              <a:t>Y</a:t>
            </a:r>
            <a:r>
              <a:rPr lang="en" sz="1800"/>
              <a:t>ou can use Python functions to control a camera without understanding the code that is being run to do this.</a:t>
            </a:r>
            <a:endParaRPr sz="1800"/>
          </a:p>
        </p:txBody>
      </p:sp>
      <p:sp>
        <p:nvSpPr>
          <p:cNvPr id="482" name="Google Shape;482;p48"/>
          <p:cNvSpPr txBox="1"/>
          <p:nvPr/>
        </p:nvSpPr>
        <p:spPr>
          <a:xfrm>
            <a:off x="382350" y="1137975"/>
            <a:ext cx="8690700" cy="13290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2"/>
                </a:solidFill>
                <a:latin typeface="Open Sans"/>
                <a:ea typeface="Open Sans"/>
                <a:cs typeface="Open Sans"/>
                <a:sym typeface="Open Sans"/>
              </a:rPr>
              <a:t>A </a:t>
            </a:r>
            <a:r>
              <a:rPr b="1" lang="en" sz="1800">
                <a:solidFill>
                  <a:schemeClr val="dk2"/>
                </a:solidFill>
                <a:latin typeface="Open Sans"/>
                <a:ea typeface="Open Sans"/>
                <a:cs typeface="Open Sans"/>
                <a:sym typeface="Open Sans"/>
              </a:rPr>
              <a:t>function</a:t>
            </a:r>
            <a:r>
              <a:rPr lang="en" sz="1800">
                <a:solidFill>
                  <a:schemeClr val="dk2"/>
                </a:solidFill>
                <a:latin typeface="Open Sans"/>
                <a:ea typeface="Open Sans"/>
                <a:cs typeface="Open Sans"/>
                <a:sym typeface="Open Sans"/>
              </a:rPr>
              <a:t> is a block of code which you can use just by knowing its name.</a:t>
            </a:r>
            <a:endParaRPr sz="1800">
              <a:solidFill>
                <a:schemeClr val="dk2"/>
              </a:solidFill>
              <a:latin typeface="Open Sans"/>
              <a:ea typeface="Open Sans"/>
              <a:cs typeface="Open Sans"/>
              <a:sym typeface="Open Sans"/>
            </a:endParaRPr>
          </a:p>
          <a:p>
            <a:pPr indent="0" lvl="0" marL="0" rtl="0">
              <a:lnSpc>
                <a:spcPct val="150000"/>
              </a:lnSpc>
              <a:spcBef>
                <a:spcPts val="0"/>
              </a:spcBef>
              <a:spcAft>
                <a:spcPts val="0"/>
              </a:spcAft>
              <a:buNone/>
            </a:pPr>
            <a:r>
              <a:rPr lang="en" sz="1800">
                <a:solidFill>
                  <a:schemeClr val="dk2"/>
                </a:solidFill>
                <a:latin typeface="Open Sans"/>
                <a:ea typeface="Open Sans"/>
                <a:cs typeface="Open Sans"/>
                <a:sym typeface="Open Sans"/>
              </a:rPr>
              <a:t>You don’t need to know how it works!</a:t>
            </a:r>
            <a:endParaRPr sz="1800">
              <a:solidFill>
                <a:schemeClr val="dk2"/>
              </a:solidFill>
              <a:latin typeface="Open Sans"/>
              <a:ea typeface="Open Sans"/>
              <a:cs typeface="Open Sans"/>
              <a:sym typeface="Open Sans"/>
            </a:endParaRPr>
          </a:p>
          <a:p>
            <a:pPr indent="0" lvl="0" marL="0" rtl="0">
              <a:lnSpc>
                <a:spcPct val="150000"/>
              </a:lnSpc>
              <a:spcBef>
                <a:spcPts val="0"/>
              </a:spcBef>
              <a:spcAft>
                <a:spcPts val="0"/>
              </a:spcAft>
              <a:buNone/>
            </a:pPr>
            <a:r>
              <a:rPr lang="en" sz="1800">
                <a:solidFill>
                  <a:schemeClr val="dk2"/>
                </a:solidFill>
                <a:latin typeface="Open Sans"/>
                <a:ea typeface="Open Sans"/>
                <a:cs typeface="Open Sans"/>
                <a:sym typeface="Open Sans"/>
              </a:rPr>
              <a:t>Function examples:</a:t>
            </a:r>
            <a:endParaRPr sz="1800">
              <a:latin typeface="Open Sans"/>
              <a:ea typeface="Open Sans"/>
              <a:cs typeface="Open Sans"/>
              <a:sym typeface="Open Sans"/>
            </a:endParaRPr>
          </a:p>
        </p:txBody>
      </p:sp>
      <p:pic>
        <p:nvPicPr>
          <p:cNvPr id="483" name="Google Shape;483;p48"/>
          <p:cNvPicPr preferRelativeResize="0"/>
          <p:nvPr/>
        </p:nvPicPr>
        <p:blipFill>
          <a:blip r:embed="rId3">
            <a:alphaModFix/>
          </a:blip>
          <a:stretch>
            <a:fillRect/>
          </a:stretch>
        </p:blipFill>
        <p:spPr>
          <a:xfrm>
            <a:off x="4504949" y="3700200"/>
            <a:ext cx="4358501" cy="1030600"/>
          </a:xfrm>
          <a:prstGeom prst="rect">
            <a:avLst/>
          </a:prstGeom>
          <a:noFill/>
          <a:ln>
            <a:noFill/>
          </a:ln>
        </p:spPr>
      </p:pic>
      <p:sp>
        <p:nvSpPr>
          <p:cNvPr id="484" name="Google Shape;484;p48"/>
          <p:cNvSpPr/>
          <p:nvPr/>
        </p:nvSpPr>
        <p:spPr>
          <a:xfrm>
            <a:off x="773800" y="3947925"/>
            <a:ext cx="3186300" cy="8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2400">
                <a:latin typeface="Consolas"/>
                <a:ea typeface="Consolas"/>
                <a:cs typeface="Consolas"/>
                <a:sym typeface="Consolas"/>
              </a:rPr>
              <a:t>Math.round(3.18)</a:t>
            </a:r>
            <a:endParaRPr sz="2400">
              <a:latin typeface="Consolas"/>
              <a:ea typeface="Consolas"/>
              <a:cs typeface="Consolas"/>
              <a:sym typeface="Consolas"/>
            </a:endParaRPr>
          </a:p>
        </p:txBody>
      </p:sp>
      <p:sp>
        <p:nvSpPr>
          <p:cNvPr id="485" name="Google Shape;485;p48"/>
          <p:cNvSpPr/>
          <p:nvPr/>
        </p:nvSpPr>
        <p:spPr>
          <a:xfrm>
            <a:off x="9988" y="-19975"/>
            <a:ext cx="9144000" cy="5143500"/>
          </a:xfrm>
          <a:prstGeom prst="rect">
            <a:avLst/>
          </a:prstGeom>
          <a:solidFill>
            <a:srgbClr val="D9D9D9">
              <a:alpha val="792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6" name="Google Shape;486;p48"/>
          <p:cNvSpPr/>
          <p:nvPr/>
        </p:nvSpPr>
        <p:spPr>
          <a:xfrm>
            <a:off x="1458600" y="1333650"/>
            <a:ext cx="6226800" cy="2476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Open Sans"/>
                <a:ea typeface="Open Sans"/>
                <a:cs typeface="Open Sans"/>
                <a:sym typeface="Open Sans"/>
              </a:rPr>
              <a:t>How many other functions can you think of?</a:t>
            </a:r>
            <a:endParaRPr sz="36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49"/>
          <p:cNvSpPr txBox="1"/>
          <p:nvPr/>
        </p:nvSpPr>
        <p:spPr>
          <a:xfrm>
            <a:off x="382350" y="1137975"/>
            <a:ext cx="8690700" cy="13290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2"/>
                </a:solidFill>
                <a:latin typeface="Open Sans"/>
                <a:ea typeface="Open Sans"/>
                <a:cs typeface="Open Sans"/>
                <a:sym typeface="Open Sans"/>
              </a:rPr>
              <a:t>A </a:t>
            </a:r>
            <a:r>
              <a:rPr b="1" lang="en" sz="1800">
                <a:solidFill>
                  <a:schemeClr val="dk2"/>
                </a:solidFill>
                <a:latin typeface="Open Sans"/>
                <a:ea typeface="Open Sans"/>
                <a:cs typeface="Open Sans"/>
                <a:sym typeface="Open Sans"/>
              </a:rPr>
              <a:t>function</a:t>
            </a:r>
            <a:r>
              <a:rPr lang="en" sz="1800">
                <a:solidFill>
                  <a:schemeClr val="dk2"/>
                </a:solidFill>
                <a:latin typeface="Open Sans"/>
                <a:ea typeface="Open Sans"/>
                <a:cs typeface="Open Sans"/>
                <a:sym typeface="Open Sans"/>
              </a:rPr>
              <a:t> is a block of code which you can use just by knowing its </a:t>
            </a:r>
            <a:r>
              <a:rPr lang="en" sz="1800" u="sng">
                <a:solidFill>
                  <a:schemeClr val="dk2"/>
                </a:solidFill>
                <a:latin typeface="Open Sans"/>
                <a:ea typeface="Open Sans"/>
                <a:cs typeface="Open Sans"/>
                <a:sym typeface="Open Sans"/>
              </a:rPr>
              <a:t>name</a:t>
            </a:r>
            <a:r>
              <a:rPr lang="en" sz="1800">
                <a:solidFill>
                  <a:schemeClr val="dk2"/>
                </a:solidFill>
                <a:latin typeface="Open Sans"/>
                <a:ea typeface="Open Sans"/>
                <a:cs typeface="Open Sans"/>
                <a:sym typeface="Open Sans"/>
              </a:rPr>
              <a:t>.</a:t>
            </a:r>
            <a:endParaRPr sz="1800">
              <a:solidFill>
                <a:schemeClr val="dk2"/>
              </a:solidFill>
              <a:latin typeface="Open Sans"/>
              <a:ea typeface="Open Sans"/>
              <a:cs typeface="Open Sans"/>
              <a:sym typeface="Open Sans"/>
            </a:endParaRPr>
          </a:p>
          <a:p>
            <a:pPr indent="0" lvl="0" marL="0" rtl="0">
              <a:lnSpc>
                <a:spcPct val="150000"/>
              </a:lnSpc>
              <a:spcBef>
                <a:spcPts val="0"/>
              </a:spcBef>
              <a:spcAft>
                <a:spcPts val="0"/>
              </a:spcAft>
              <a:buNone/>
            </a:pPr>
            <a:r>
              <a:rPr lang="en" sz="1800">
                <a:solidFill>
                  <a:schemeClr val="dk2"/>
                </a:solidFill>
                <a:latin typeface="Open Sans"/>
                <a:ea typeface="Open Sans"/>
                <a:cs typeface="Open Sans"/>
                <a:sym typeface="Open Sans"/>
              </a:rPr>
              <a:t>You don’t need to know how it works!</a:t>
            </a:r>
            <a:endParaRPr sz="1800">
              <a:solidFill>
                <a:schemeClr val="dk2"/>
              </a:solidFill>
              <a:latin typeface="Open Sans"/>
              <a:ea typeface="Open Sans"/>
              <a:cs typeface="Open Sans"/>
              <a:sym typeface="Open Sans"/>
            </a:endParaRPr>
          </a:p>
          <a:p>
            <a:pPr indent="0" lvl="0" marL="0" rtl="0">
              <a:lnSpc>
                <a:spcPct val="150000"/>
              </a:lnSpc>
              <a:spcBef>
                <a:spcPts val="0"/>
              </a:spcBef>
              <a:spcAft>
                <a:spcPts val="0"/>
              </a:spcAft>
              <a:buNone/>
            </a:pPr>
            <a:r>
              <a:t/>
            </a:r>
            <a:endParaRPr sz="1800">
              <a:latin typeface="Open Sans"/>
              <a:ea typeface="Open Sans"/>
              <a:cs typeface="Open Sans"/>
              <a:sym typeface="Open Sans"/>
            </a:endParaRPr>
          </a:p>
        </p:txBody>
      </p:sp>
      <p:pic>
        <p:nvPicPr>
          <p:cNvPr descr="The fire inside: an Air Force chef&amp;#39;s journey to culinary ..." id="492" name="Google Shape;492;p49"/>
          <p:cNvPicPr preferRelativeResize="0"/>
          <p:nvPr/>
        </p:nvPicPr>
        <p:blipFill>
          <a:blip r:embed="rId3">
            <a:alphaModFix/>
          </a:blip>
          <a:stretch>
            <a:fillRect/>
          </a:stretch>
        </p:blipFill>
        <p:spPr>
          <a:xfrm>
            <a:off x="4826700" y="2147327"/>
            <a:ext cx="4246350" cy="2825571"/>
          </a:xfrm>
          <a:prstGeom prst="rect">
            <a:avLst/>
          </a:prstGeom>
          <a:noFill/>
          <a:ln>
            <a:noFill/>
          </a:ln>
        </p:spPr>
      </p:pic>
      <p:sp>
        <p:nvSpPr>
          <p:cNvPr id="493" name="Google Shape;493;p49"/>
          <p:cNvSpPr/>
          <p:nvPr/>
        </p:nvSpPr>
        <p:spPr>
          <a:xfrm>
            <a:off x="681750" y="2748621"/>
            <a:ext cx="3895800" cy="1126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How is ordering a meal like using a function?</a:t>
            </a:r>
            <a:endParaRPr sz="2400">
              <a:latin typeface="Open Sans"/>
              <a:ea typeface="Open Sans"/>
              <a:cs typeface="Open Sans"/>
              <a:sym typeface="Open Sans"/>
            </a:endParaRPr>
          </a:p>
        </p:txBody>
      </p:sp>
      <p:sp>
        <p:nvSpPr>
          <p:cNvPr id="494" name="Google Shape;494;p49"/>
          <p:cNvSpPr/>
          <p:nvPr/>
        </p:nvSpPr>
        <p:spPr>
          <a:xfrm>
            <a:off x="-2450" y="0"/>
            <a:ext cx="9144000" cy="11524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Functions in Programming</a:t>
            </a:r>
            <a:endParaRPr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0"/>
          <p:cNvSpPr txBox="1"/>
          <p:nvPr/>
        </p:nvSpPr>
        <p:spPr>
          <a:xfrm>
            <a:off x="382350" y="1137975"/>
            <a:ext cx="8690700" cy="5727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2"/>
                </a:solidFill>
                <a:latin typeface="Open Sans"/>
                <a:ea typeface="Open Sans"/>
                <a:cs typeface="Open Sans"/>
                <a:sym typeface="Open Sans"/>
              </a:rPr>
              <a:t>A </a:t>
            </a:r>
            <a:r>
              <a:rPr b="1" lang="en" sz="1800">
                <a:solidFill>
                  <a:schemeClr val="dk2"/>
                </a:solidFill>
                <a:latin typeface="Open Sans"/>
                <a:ea typeface="Open Sans"/>
                <a:cs typeface="Open Sans"/>
                <a:sym typeface="Open Sans"/>
              </a:rPr>
              <a:t>function</a:t>
            </a:r>
            <a:r>
              <a:rPr lang="en" sz="1800">
                <a:solidFill>
                  <a:schemeClr val="dk2"/>
                </a:solidFill>
                <a:latin typeface="Open Sans"/>
                <a:ea typeface="Open Sans"/>
                <a:cs typeface="Open Sans"/>
                <a:sym typeface="Open Sans"/>
              </a:rPr>
              <a:t> is a block of code which you can use just by knowing its </a:t>
            </a:r>
            <a:r>
              <a:rPr lang="en" sz="1800" u="sng">
                <a:solidFill>
                  <a:schemeClr val="dk2"/>
                </a:solidFill>
                <a:latin typeface="Open Sans"/>
                <a:ea typeface="Open Sans"/>
                <a:cs typeface="Open Sans"/>
                <a:sym typeface="Open Sans"/>
              </a:rPr>
              <a:t>name</a:t>
            </a:r>
            <a:r>
              <a:rPr lang="en" sz="1800">
                <a:solidFill>
                  <a:schemeClr val="dk2"/>
                </a:solidFill>
                <a:latin typeface="Open Sans"/>
                <a:ea typeface="Open Sans"/>
                <a:cs typeface="Open Sans"/>
                <a:sym typeface="Open Sans"/>
              </a:rPr>
              <a:t>.</a:t>
            </a:r>
            <a:endParaRPr sz="1800">
              <a:latin typeface="Open Sans"/>
              <a:ea typeface="Open Sans"/>
              <a:cs typeface="Open Sans"/>
              <a:sym typeface="Open Sans"/>
            </a:endParaRPr>
          </a:p>
        </p:txBody>
      </p:sp>
      <p:pic>
        <p:nvPicPr>
          <p:cNvPr descr="Chef - Free images on Pixabay" id="500" name="Google Shape;500;p50"/>
          <p:cNvPicPr preferRelativeResize="0"/>
          <p:nvPr/>
        </p:nvPicPr>
        <p:blipFill>
          <a:blip r:embed="rId3">
            <a:alphaModFix/>
          </a:blip>
          <a:stretch>
            <a:fillRect/>
          </a:stretch>
        </p:blipFill>
        <p:spPr>
          <a:xfrm>
            <a:off x="6374413" y="1710675"/>
            <a:ext cx="1556663" cy="3113325"/>
          </a:xfrm>
          <a:prstGeom prst="rect">
            <a:avLst/>
          </a:prstGeom>
          <a:noFill/>
          <a:ln>
            <a:noFill/>
          </a:ln>
        </p:spPr>
      </p:pic>
      <p:pic>
        <p:nvPicPr>
          <p:cNvPr id="501" name="Google Shape;501;p50"/>
          <p:cNvPicPr preferRelativeResize="0"/>
          <p:nvPr/>
        </p:nvPicPr>
        <p:blipFill>
          <a:blip r:embed="rId4">
            <a:alphaModFix/>
          </a:blip>
          <a:stretch>
            <a:fillRect/>
          </a:stretch>
        </p:blipFill>
        <p:spPr>
          <a:xfrm>
            <a:off x="889775" y="2057300"/>
            <a:ext cx="1185825" cy="1495424"/>
          </a:xfrm>
          <a:prstGeom prst="rect">
            <a:avLst/>
          </a:prstGeom>
          <a:noFill/>
          <a:ln>
            <a:noFill/>
          </a:ln>
        </p:spPr>
      </p:pic>
      <p:sp>
        <p:nvSpPr>
          <p:cNvPr id="502" name="Google Shape;502;p50"/>
          <p:cNvSpPr/>
          <p:nvPr/>
        </p:nvSpPr>
        <p:spPr>
          <a:xfrm>
            <a:off x="2151800" y="1802725"/>
            <a:ext cx="2721900" cy="855600"/>
          </a:xfrm>
          <a:prstGeom prst="wedgeRoundRectCallout">
            <a:avLst>
              <a:gd fmla="val -45817" name="adj1"/>
              <a:gd fmla="val 7871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Open Sans"/>
                <a:ea typeface="Open Sans"/>
                <a:cs typeface="Open Sans"/>
                <a:sym typeface="Open Sans"/>
              </a:rPr>
              <a:t>I’ll have the “tomato and coconut cassoulet,” please</a:t>
            </a:r>
            <a:endParaRPr sz="1800">
              <a:latin typeface="Open Sans"/>
              <a:ea typeface="Open Sans"/>
              <a:cs typeface="Open Sans"/>
              <a:sym typeface="Open Sans"/>
            </a:endParaRPr>
          </a:p>
        </p:txBody>
      </p:sp>
      <p:sp>
        <p:nvSpPr>
          <p:cNvPr id="503" name="Google Shape;503;p50"/>
          <p:cNvSpPr/>
          <p:nvPr/>
        </p:nvSpPr>
        <p:spPr>
          <a:xfrm>
            <a:off x="5068225" y="1802725"/>
            <a:ext cx="1306200" cy="728100"/>
          </a:xfrm>
          <a:prstGeom prst="wedgeRoundRectCallout">
            <a:avLst>
              <a:gd fmla="val 58724" name="adj1"/>
              <a:gd fmla="val 7378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Coming up!</a:t>
            </a:r>
            <a:endParaRPr sz="1800">
              <a:latin typeface="Open Sans"/>
              <a:ea typeface="Open Sans"/>
              <a:cs typeface="Open Sans"/>
              <a:sym typeface="Open Sans"/>
            </a:endParaRPr>
          </a:p>
        </p:txBody>
      </p:sp>
      <p:sp>
        <p:nvSpPr>
          <p:cNvPr id="504" name="Google Shape;504;p50"/>
          <p:cNvSpPr/>
          <p:nvPr/>
        </p:nvSpPr>
        <p:spPr>
          <a:xfrm>
            <a:off x="1025800" y="3834975"/>
            <a:ext cx="4700700" cy="1171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800">
                <a:latin typeface="Open Sans"/>
                <a:ea typeface="Open Sans"/>
                <a:cs typeface="Open Sans"/>
                <a:sym typeface="Open Sans"/>
              </a:rPr>
              <a:t>You can get the result you want just by knowing the right name - you don’t have to understand how it is created!</a:t>
            </a:r>
            <a:endParaRPr sz="1800">
              <a:latin typeface="Open Sans"/>
              <a:ea typeface="Open Sans"/>
              <a:cs typeface="Open Sans"/>
              <a:sym typeface="Open Sans"/>
            </a:endParaRPr>
          </a:p>
        </p:txBody>
      </p:sp>
      <p:sp>
        <p:nvSpPr>
          <p:cNvPr id="505" name="Google Shape;505;p50"/>
          <p:cNvSpPr/>
          <p:nvPr/>
        </p:nvSpPr>
        <p:spPr>
          <a:xfrm>
            <a:off x="-2450" y="0"/>
            <a:ext cx="9144000" cy="11524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Functions in Programming</a:t>
            </a:r>
            <a:endParaRPr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4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4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An Application Programming Interface, or </a:t>
            </a:r>
            <a:r>
              <a:rPr b="1" lang="en"/>
              <a:t>API</a:t>
            </a:r>
            <a:r>
              <a:rPr lang="en"/>
              <a:t>,</a:t>
            </a:r>
            <a:r>
              <a:rPr lang="en"/>
              <a:t> is a </a:t>
            </a:r>
            <a:r>
              <a:rPr b="1" lang="en"/>
              <a:t>collection of functions</a:t>
            </a:r>
            <a:r>
              <a:rPr lang="en"/>
              <a:t> which are used to access features written by someone else.</a:t>
            </a:r>
            <a:endParaRPr/>
          </a:p>
        </p:txBody>
      </p:sp>
      <p:graphicFrame>
        <p:nvGraphicFramePr>
          <p:cNvPr id="511" name="Google Shape;511;p51"/>
          <p:cNvGraphicFramePr/>
          <p:nvPr/>
        </p:nvGraphicFramePr>
        <p:xfrm>
          <a:off x="576200" y="1904975"/>
          <a:ext cx="3000000" cy="3000000"/>
        </p:xfrm>
        <a:graphic>
          <a:graphicData uri="http://schemas.openxmlformats.org/drawingml/2006/table">
            <a:tbl>
              <a:tblPr>
                <a:noFill/>
                <a:tableStyleId>{CBCC37C5-617B-410C-8E7A-0608FC5923CC}</a:tableStyleId>
              </a:tblPr>
              <a:tblGrid>
                <a:gridCol w="3893800"/>
                <a:gridCol w="4079850"/>
              </a:tblGrid>
              <a:tr h="1498900">
                <a:tc>
                  <a:txBody>
                    <a:bodyPr>
                      <a:noAutofit/>
                    </a:bodyPr>
                    <a:lstStyle/>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An API with functions</a:t>
                      </a:r>
                      <a:endParaRPr sz="1800">
                        <a:solidFill>
                          <a:schemeClr val="dk2"/>
                        </a:solidFill>
                        <a:latin typeface="Open Sans"/>
                        <a:ea typeface="Open Sans"/>
                        <a:cs typeface="Open Sans"/>
                        <a:sym typeface="Open Sans"/>
                      </a:endParaRPr>
                    </a:p>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for encrypting and</a:t>
                      </a:r>
                      <a:endParaRPr sz="1800">
                        <a:solidFill>
                          <a:schemeClr val="dk2"/>
                        </a:solidFill>
                        <a:latin typeface="Open Sans"/>
                        <a:ea typeface="Open Sans"/>
                        <a:cs typeface="Open Sans"/>
                        <a:sym typeface="Open Sans"/>
                      </a:endParaRPr>
                    </a:p>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decrypting data</a:t>
                      </a:r>
                      <a:endParaRPr>
                        <a:latin typeface="Open Sans"/>
                        <a:ea typeface="Open Sans"/>
                        <a:cs typeface="Open Sans"/>
                        <a:sym typeface="Open Sans"/>
                      </a:endParaRPr>
                    </a:p>
                  </a:txBody>
                  <a:tcPr marT="91425" marB="91425" marR="91425" marL="91425">
                    <a:solidFill>
                      <a:srgbClr val="C9DAF8"/>
                    </a:solidFill>
                  </a:tcPr>
                </a:tc>
                <a:tc>
                  <a:txBody>
                    <a:bodyPr>
                      <a:noAutofit/>
                    </a:bodyPr>
                    <a:lstStyle/>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An API for doing</a:t>
                      </a:r>
                      <a:endParaRPr sz="1800">
                        <a:solidFill>
                          <a:schemeClr val="dk2"/>
                        </a:solidFill>
                        <a:latin typeface="Open Sans"/>
                        <a:ea typeface="Open Sans"/>
                        <a:cs typeface="Open Sans"/>
                        <a:sym typeface="Open Sans"/>
                      </a:endParaRPr>
                    </a:p>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statistical</a:t>
                      </a:r>
                      <a:endParaRPr sz="1800">
                        <a:solidFill>
                          <a:schemeClr val="dk2"/>
                        </a:solidFill>
                        <a:latin typeface="Open Sans"/>
                        <a:ea typeface="Open Sans"/>
                        <a:cs typeface="Open Sans"/>
                        <a:sym typeface="Open Sans"/>
                      </a:endParaRPr>
                    </a:p>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calculations</a:t>
                      </a:r>
                      <a:endParaRPr>
                        <a:latin typeface="Open Sans"/>
                        <a:ea typeface="Open Sans"/>
                        <a:cs typeface="Open Sans"/>
                        <a:sym typeface="Open Sans"/>
                      </a:endParaRPr>
                    </a:p>
                  </a:txBody>
                  <a:tcPr marT="91425" marB="91425" marR="91425" marL="91425">
                    <a:solidFill>
                      <a:srgbClr val="D0E0E3"/>
                    </a:solidFill>
                  </a:tcPr>
                </a:tc>
              </a:tr>
              <a:tr h="1498900">
                <a:tc>
                  <a:txBody>
                    <a:bodyPr>
                      <a:noAutofit/>
                    </a:bodyPr>
                    <a:lstStyle/>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An API for easily</a:t>
                      </a:r>
                      <a:endParaRPr sz="1800">
                        <a:solidFill>
                          <a:schemeClr val="dk2"/>
                        </a:solidFill>
                        <a:latin typeface="Open Sans"/>
                        <a:ea typeface="Open Sans"/>
                        <a:cs typeface="Open Sans"/>
                        <a:sym typeface="Open Sans"/>
                      </a:endParaRPr>
                    </a:p>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reading and</a:t>
                      </a:r>
                      <a:endParaRPr sz="1800">
                        <a:solidFill>
                          <a:schemeClr val="dk2"/>
                        </a:solidFill>
                        <a:latin typeface="Open Sans"/>
                        <a:ea typeface="Open Sans"/>
                        <a:cs typeface="Open Sans"/>
                        <a:sym typeface="Open Sans"/>
                      </a:endParaRPr>
                    </a:p>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writing files</a:t>
                      </a:r>
                      <a:endParaRPr>
                        <a:latin typeface="Open Sans"/>
                        <a:ea typeface="Open Sans"/>
                        <a:cs typeface="Open Sans"/>
                        <a:sym typeface="Open Sans"/>
                      </a:endParaRPr>
                    </a:p>
                  </a:txBody>
                  <a:tcPr marT="91425" marB="91425" marR="91425" marL="91425">
                    <a:solidFill>
                      <a:srgbClr val="CFE2F3"/>
                    </a:solidFill>
                  </a:tcPr>
                </a:tc>
                <a:tc>
                  <a:txBody>
                    <a:bodyPr>
                      <a:noAutofit/>
                    </a:bodyPr>
                    <a:lstStyle/>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An API for</a:t>
                      </a:r>
                      <a:endParaRPr sz="1800">
                        <a:solidFill>
                          <a:schemeClr val="dk2"/>
                        </a:solidFill>
                        <a:latin typeface="Open Sans"/>
                        <a:ea typeface="Open Sans"/>
                        <a:cs typeface="Open Sans"/>
                        <a:sym typeface="Open Sans"/>
                      </a:endParaRPr>
                    </a:p>
                    <a:p>
                      <a:pPr indent="0" lvl="0" marL="0" rtl="0">
                        <a:lnSpc>
                          <a:spcPct val="115000"/>
                        </a:lnSpc>
                        <a:spcBef>
                          <a:spcPts val="0"/>
                        </a:spcBef>
                        <a:spcAft>
                          <a:spcPts val="0"/>
                        </a:spcAft>
                        <a:buNone/>
                      </a:pPr>
                      <a:r>
                        <a:rPr lang="en" sz="1800">
                          <a:solidFill>
                            <a:schemeClr val="dk2"/>
                          </a:solidFill>
                          <a:latin typeface="Open Sans"/>
                          <a:ea typeface="Open Sans"/>
                          <a:cs typeface="Open Sans"/>
                          <a:sym typeface="Open Sans"/>
                        </a:rPr>
                        <a:t>Machine Learning</a:t>
                      </a:r>
                      <a:endParaRPr>
                        <a:latin typeface="Open Sans"/>
                        <a:ea typeface="Open Sans"/>
                        <a:cs typeface="Open Sans"/>
                        <a:sym typeface="Open Sans"/>
                      </a:endParaRPr>
                    </a:p>
                  </a:txBody>
                  <a:tcPr marT="91425" marB="91425" marR="91425" marL="91425">
                    <a:solidFill>
                      <a:srgbClr val="C9DAF8"/>
                    </a:solidFill>
                  </a:tcPr>
                </a:tc>
              </a:tr>
            </a:tbl>
          </a:graphicData>
        </a:graphic>
      </p:graphicFrame>
      <p:pic>
        <p:nvPicPr>
          <p:cNvPr descr="Encryption - Free images on Pixabay" id="512" name="Google Shape;512;p51"/>
          <p:cNvPicPr preferRelativeResize="0"/>
          <p:nvPr/>
        </p:nvPicPr>
        <p:blipFill>
          <a:blip r:embed="rId3">
            <a:alphaModFix/>
          </a:blip>
          <a:stretch>
            <a:fillRect/>
          </a:stretch>
        </p:blipFill>
        <p:spPr>
          <a:xfrm>
            <a:off x="3160800" y="2197975"/>
            <a:ext cx="996874" cy="996874"/>
          </a:xfrm>
          <a:prstGeom prst="rect">
            <a:avLst/>
          </a:prstGeom>
          <a:noFill/>
          <a:ln>
            <a:noFill/>
          </a:ln>
        </p:spPr>
      </p:pic>
      <p:pic>
        <p:nvPicPr>
          <p:cNvPr id="513" name="Google Shape;513;p51"/>
          <p:cNvPicPr preferRelativeResize="0"/>
          <p:nvPr/>
        </p:nvPicPr>
        <p:blipFill rotWithShape="1">
          <a:blip r:embed="rId4">
            <a:alphaModFix/>
          </a:blip>
          <a:srcRect b="9367" l="10030" r="6105" t="9106"/>
          <a:stretch/>
        </p:blipFill>
        <p:spPr>
          <a:xfrm>
            <a:off x="6343100" y="2197975"/>
            <a:ext cx="1947526" cy="996875"/>
          </a:xfrm>
          <a:prstGeom prst="rect">
            <a:avLst/>
          </a:prstGeom>
          <a:noFill/>
          <a:ln>
            <a:noFill/>
          </a:ln>
        </p:spPr>
      </p:pic>
      <p:pic>
        <p:nvPicPr>
          <p:cNvPr id="514" name="Google Shape;514;p51"/>
          <p:cNvPicPr preferRelativeResize="0"/>
          <p:nvPr/>
        </p:nvPicPr>
        <p:blipFill>
          <a:blip r:embed="rId5">
            <a:alphaModFix/>
          </a:blip>
          <a:stretch>
            <a:fillRect/>
          </a:stretch>
        </p:blipFill>
        <p:spPr>
          <a:xfrm>
            <a:off x="3160800" y="3744637"/>
            <a:ext cx="996874" cy="996874"/>
          </a:xfrm>
          <a:prstGeom prst="rect">
            <a:avLst/>
          </a:prstGeom>
          <a:noFill/>
          <a:ln>
            <a:noFill/>
          </a:ln>
        </p:spPr>
      </p:pic>
      <p:pic>
        <p:nvPicPr>
          <p:cNvPr id="515" name="Google Shape;515;p51"/>
          <p:cNvPicPr preferRelativeResize="0"/>
          <p:nvPr/>
        </p:nvPicPr>
        <p:blipFill>
          <a:blip r:embed="rId6">
            <a:alphaModFix/>
          </a:blip>
          <a:stretch>
            <a:fillRect/>
          </a:stretch>
        </p:blipFill>
        <p:spPr>
          <a:xfrm>
            <a:off x="6401877" y="3587200"/>
            <a:ext cx="1738675" cy="1154300"/>
          </a:xfrm>
          <a:prstGeom prst="rect">
            <a:avLst/>
          </a:prstGeom>
          <a:noFill/>
          <a:ln>
            <a:noFill/>
          </a:ln>
        </p:spPr>
      </p:pic>
      <p:sp>
        <p:nvSpPr>
          <p:cNvPr id="516" name="Google Shape;516;p51"/>
          <p:cNvSpPr/>
          <p:nvPr/>
        </p:nvSpPr>
        <p:spPr>
          <a:xfrm>
            <a:off x="-2450" y="0"/>
            <a:ext cx="9144000" cy="11524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Application Programming Interfaces</a:t>
            </a:r>
            <a:endParaRPr sz="3000">
              <a:solidFill>
                <a:srgbClr val="FFFFFF"/>
              </a:solidFill>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 Application Programming Interface, or </a:t>
            </a:r>
            <a:r>
              <a:rPr b="1" lang="en"/>
              <a:t>API</a:t>
            </a:r>
            <a:r>
              <a:rPr lang="en"/>
              <a:t>, is a </a:t>
            </a:r>
            <a:r>
              <a:rPr b="1" lang="en"/>
              <a:t>collection of functions</a:t>
            </a:r>
            <a:r>
              <a:rPr lang="en"/>
              <a:t> which are used to access features written by someone else.</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descr="The fire inside: an Air Force chef&amp;#39;s journey to culinary ..." id="522" name="Google Shape;522;p52"/>
          <p:cNvPicPr preferRelativeResize="0"/>
          <p:nvPr/>
        </p:nvPicPr>
        <p:blipFill>
          <a:blip r:embed="rId3">
            <a:alphaModFix/>
          </a:blip>
          <a:stretch>
            <a:fillRect/>
          </a:stretch>
        </p:blipFill>
        <p:spPr>
          <a:xfrm>
            <a:off x="4773625" y="2112025"/>
            <a:ext cx="4299422" cy="2860872"/>
          </a:xfrm>
          <a:prstGeom prst="rect">
            <a:avLst/>
          </a:prstGeom>
          <a:noFill/>
          <a:ln>
            <a:noFill/>
          </a:ln>
        </p:spPr>
      </p:pic>
      <p:sp>
        <p:nvSpPr>
          <p:cNvPr id="523" name="Google Shape;523;p52"/>
          <p:cNvSpPr/>
          <p:nvPr/>
        </p:nvSpPr>
        <p:spPr>
          <a:xfrm>
            <a:off x="181175" y="2686600"/>
            <a:ext cx="4535400" cy="2215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2000">
                <a:latin typeface="Open Sans"/>
                <a:ea typeface="Open Sans"/>
                <a:cs typeface="Open Sans"/>
                <a:sym typeface="Open Sans"/>
              </a:rPr>
              <a:t>A</a:t>
            </a:r>
            <a:r>
              <a:rPr lang="en" sz="2000">
                <a:latin typeface="Open Sans"/>
                <a:ea typeface="Open Sans"/>
                <a:cs typeface="Open Sans"/>
                <a:sym typeface="Open Sans"/>
              </a:rPr>
              <a:t> restaurant menu is like an API because it provides you with a selection of dishes.</a:t>
            </a:r>
            <a:endParaRPr sz="2000">
              <a:latin typeface="Open Sans"/>
              <a:ea typeface="Open Sans"/>
              <a:cs typeface="Open Sans"/>
              <a:sym typeface="Open Sans"/>
            </a:endParaRPr>
          </a:p>
          <a:p>
            <a:pPr indent="0" lvl="0" marL="0" rtl="0">
              <a:spcBef>
                <a:spcPts val="1000"/>
              </a:spcBef>
              <a:spcAft>
                <a:spcPts val="0"/>
              </a:spcAft>
              <a:buNone/>
            </a:pPr>
            <a:r>
              <a:rPr lang="en" sz="2000">
                <a:latin typeface="Open Sans"/>
                <a:ea typeface="Open Sans"/>
                <a:cs typeface="Open Sans"/>
                <a:sym typeface="Open Sans"/>
              </a:rPr>
              <a:t>Each dish is like a function because you can get the result by just knowing its name.</a:t>
            </a:r>
            <a:endParaRPr sz="2000">
              <a:latin typeface="Open Sans"/>
              <a:ea typeface="Open Sans"/>
              <a:cs typeface="Open Sans"/>
              <a:sym typeface="Open Sans"/>
            </a:endParaRPr>
          </a:p>
        </p:txBody>
      </p:sp>
      <p:sp>
        <p:nvSpPr>
          <p:cNvPr id="524" name="Google Shape;524;p52"/>
          <p:cNvSpPr/>
          <p:nvPr/>
        </p:nvSpPr>
        <p:spPr>
          <a:xfrm>
            <a:off x="189126" y="2710325"/>
            <a:ext cx="4535400" cy="21915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2400">
                <a:latin typeface="Open Sans"/>
                <a:ea typeface="Open Sans"/>
                <a:cs typeface="Open Sans"/>
                <a:sym typeface="Open Sans"/>
              </a:rPr>
              <a:t>How is a restaurant menu like an API?</a:t>
            </a:r>
            <a:endParaRPr sz="2400">
              <a:latin typeface="Open Sans"/>
              <a:ea typeface="Open Sans"/>
              <a:cs typeface="Open Sans"/>
              <a:sym typeface="Open Sans"/>
            </a:endParaRPr>
          </a:p>
        </p:txBody>
      </p:sp>
      <p:sp>
        <p:nvSpPr>
          <p:cNvPr id="525" name="Google Shape;525;p52"/>
          <p:cNvSpPr/>
          <p:nvPr/>
        </p:nvSpPr>
        <p:spPr>
          <a:xfrm>
            <a:off x="-2450" y="0"/>
            <a:ext cx="9144000" cy="11524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Oswald"/>
                <a:ea typeface="Oswald"/>
                <a:cs typeface="Oswald"/>
                <a:sym typeface="Oswald"/>
              </a:rPr>
              <a:t>Application Programming Interfaces</a:t>
            </a:r>
            <a:endParaRPr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descr="File:Tumbeasts server.png - Wikimedia Commons" id="530" name="Google Shape;530;p53"/>
          <p:cNvPicPr preferRelativeResize="0"/>
          <p:nvPr/>
        </p:nvPicPr>
        <p:blipFill>
          <a:blip r:embed="rId3">
            <a:alphaModFix/>
          </a:blip>
          <a:stretch>
            <a:fillRect/>
          </a:stretch>
        </p:blipFill>
        <p:spPr>
          <a:xfrm flipH="1">
            <a:off x="7264649" y="1448270"/>
            <a:ext cx="1647726" cy="2180730"/>
          </a:xfrm>
          <a:prstGeom prst="rect">
            <a:avLst/>
          </a:prstGeom>
          <a:noFill/>
          <a:ln>
            <a:noFill/>
          </a:ln>
        </p:spPr>
      </p:pic>
      <p:sp>
        <p:nvSpPr>
          <p:cNvPr id="531" name="Google Shape;531;p53"/>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t/>
            </a:r>
            <a:endParaRPr sz="3000"/>
          </a:p>
        </p:txBody>
      </p:sp>
      <p:cxnSp>
        <p:nvCxnSpPr>
          <p:cNvPr id="532" name="Google Shape;532;p53"/>
          <p:cNvCxnSpPr>
            <a:endCxn id="531"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533" name="Google Shape;533;p53"/>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pic>
        <p:nvPicPr>
          <p:cNvPr descr="Free vector graphic: Laptop, Computer, Open, Screen - Free Image ..." id="534" name="Google Shape;534;p53"/>
          <p:cNvPicPr preferRelativeResize="0"/>
          <p:nvPr/>
        </p:nvPicPr>
        <p:blipFill>
          <a:blip r:embed="rId4">
            <a:alphaModFix/>
          </a:blip>
          <a:stretch>
            <a:fillRect/>
          </a:stretch>
        </p:blipFill>
        <p:spPr>
          <a:xfrm>
            <a:off x="-352499" y="1973502"/>
            <a:ext cx="2606100" cy="1693946"/>
          </a:xfrm>
          <a:prstGeom prst="rect">
            <a:avLst/>
          </a:prstGeom>
          <a:noFill/>
          <a:ln>
            <a:noFill/>
          </a:ln>
        </p:spPr>
      </p:pic>
      <p:sp>
        <p:nvSpPr>
          <p:cNvPr id="535" name="Google Shape;535;p53"/>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536" name="Google Shape;536;p53"/>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537" name="Google Shape;537;p53"/>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
        <p:nvSpPr>
          <p:cNvPr id="538" name="Google Shape;538;p53"/>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What is Web API?</a:t>
            </a:r>
            <a:endParaRPr sz="3000">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285F4"/>
        </a:solidFill>
      </p:bgPr>
    </p:bg>
    <p:spTree>
      <p:nvGrpSpPr>
        <p:cNvPr id="102" name="Shape 102"/>
        <p:cNvGrpSpPr/>
        <p:nvPr/>
      </p:nvGrpSpPr>
      <p:grpSpPr>
        <a:xfrm>
          <a:off x="0" y="0"/>
          <a:ext cx="0" cy="0"/>
          <a:chOff x="0" y="0"/>
          <a:chExt cx="0" cy="0"/>
        </a:xfrm>
      </p:grpSpPr>
      <p:sp>
        <p:nvSpPr>
          <p:cNvPr id="103" name="Google Shape;103;p18"/>
          <p:cNvSpPr txBox="1"/>
          <p:nvPr>
            <p:ph type="title"/>
          </p:nvPr>
        </p:nvSpPr>
        <p:spPr>
          <a:xfrm>
            <a:off x="850350" y="1683525"/>
            <a:ext cx="7443300" cy="1156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600">
                <a:solidFill>
                  <a:srgbClr val="F3F3F3"/>
                </a:solidFill>
                <a:latin typeface="Slabo 27px"/>
                <a:ea typeface="Slabo 27px"/>
                <a:cs typeface="Slabo 27px"/>
                <a:sym typeface="Slabo 27px"/>
              </a:rPr>
              <a:t>Traditional Programming vs. </a:t>
            </a:r>
            <a:endParaRPr b="1" sz="3600">
              <a:solidFill>
                <a:srgbClr val="F3F3F3"/>
              </a:solidFill>
              <a:latin typeface="Slabo 27px"/>
              <a:ea typeface="Slabo 27px"/>
              <a:cs typeface="Slabo 27px"/>
              <a:sym typeface="Slabo 27px"/>
            </a:endParaRPr>
          </a:p>
          <a:p>
            <a:pPr indent="0" lvl="0" marL="0" rtl="0">
              <a:spcBef>
                <a:spcPts val="0"/>
              </a:spcBef>
              <a:spcAft>
                <a:spcPts val="0"/>
              </a:spcAft>
              <a:buNone/>
            </a:pPr>
            <a:r>
              <a:rPr b="1" lang="en" sz="3600">
                <a:solidFill>
                  <a:srgbClr val="F3F3F3"/>
                </a:solidFill>
                <a:latin typeface="Slabo 27px"/>
                <a:ea typeface="Slabo 27px"/>
                <a:cs typeface="Slabo 27px"/>
                <a:sym typeface="Slabo 27px"/>
              </a:rPr>
              <a:t>Machine Learning</a:t>
            </a:r>
            <a:br>
              <a:rPr b="1" lang="en" sz="3600">
                <a:solidFill>
                  <a:srgbClr val="F3F3F3"/>
                </a:solidFill>
                <a:latin typeface="Slabo 27px"/>
                <a:ea typeface="Slabo 27px"/>
                <a:cs typeface="Slabo 27px"/>
                <a:sym typeface="Slabo 27px"/>
              </a:rPr>
            </a:br>
            <a:r>
              <a:rPr b="1" lang="en" sz="3600">
                <a:solidFill>
                  <a:srgbClr val="F3F3F3"/>
                </a:solidFill>
                <a:latin typeface="Slabo 27px"/>
                <a:ea typeface="Slabo 27px"/>
                <a:cs typeface="Slabo 27px"/>
                <a:sym typeface="Slabo 27px"/>
              </a:rPr>
              <a:t>   </a:t>
            </a:r>
            <a:endParaRPr sz="45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pic>
        <p:nvPicPr>
          <p:cNvPr descr="File:Tumbeasts server.png - Wikimedia Commons" id="543" name="Google Shape;543;p54"/>
          <p:cNvPicPr preferRelativeResize="0"/>
          <p:nvPr/>
        </p:nvPicPr>
        <p:blipFill>
          <a:blip r:embed="rId3">
            <a:alphaModFix/>
          </a:blip>
          <a:stretch>
            <a:fillRect/>
          </a:stretch>
        </p:blipFill>
        <p:spPr>
          <a:xfrm flipH="1">
            <a:off x="7264649" y="1448270"/>
            <a:ext cx="1647726" cy="2180730"/>
          </a:xfrm>
          <a:prstGeom prst="rect">
            <a:avLst/>
          </a:prstGeom>
          <a:noFill/>
          <a:ln>
            <a:noFill/>
          </a:ln>
        </p:spPr>
      </p:pic>
      <p:pic>
        <p:nvPicPr>
          <p:cNvPr descr="Free vector graphic: Laptop, Computer, Open, Screen - Free Image ..." id="544" name="Google Shape;544;p54"/>
          <p:cNvPicPr preferRelativeResize="0"/>
          <p:nvPr/>
        </p:nvPicPr>
        <p:blipFill>
          <a:blip r:embed="rId4">
            <a:alphaModFix/>
          </a:blip>
          <a:stretch>
            <a:fillRect/>
          </a:stretch>
        </p:blipFill>
        <p:spPr>
          <a:xfrm>
            <a:off x="-352499" y="1973502"/>
            <a:ext cx="2606100" cy="1693946"/>
          </a:xfrm>
          <a:prstGeom prst="rect">
            <a:avLst/>
          </a:prstGeom>
          <a:noFill/>
          <a:ln>
            <a:noFill/>
          </a:ln>
        </p:spPr>
      </p:pic>
      <p:sp>
        <p:nvSpPr>
          <p:cNvPr id="545" name="Google Shape;545;p54"/>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546" name="Google Shape;546;p54"/>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547" name="Google Shape;547;p54"/>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sp>
        <p:nvSpPr>
          <p:cNvPr id="548" name="Google Shape;548;p54"/>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cxnSp>
        <p:nvCxnSpPr>
          <p:cNvPr id="549" name="Google Shape;549;p54"/>
          <p:cNvCxnSpPr>
            <a:endCxn id="547"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550" name="Google Shape;550;p54"/>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sp>
        <p:nvSpPr>
          <p:cNvPr id="551" name="Google Shape;551;p54"/>
          <p:cNvSpPr/>
          <p:nvPr/>
        </p:nvSpPr>
        <p:spPr>
          <a:xfrm>
            <a:off x="1283600" y="1726375"/>
            <a:ext cx="1311000" cy="7596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Consolas"/>
                <a:ea typeface="Consolas"/>
                <a:cs typeface="Consolas"/>
                <a:sym typeface="Consolas"/>
              </a:rPr>
              <a:t>Request</a:t>
            </a:r>
            <a:endParaRPr sz="1800"/>
          </a:p>
        </p:txBody>
      </p:sp>
      <p:cxnSp>
        <p:nvCxnSpPr>
          <p:cNvPr id="552" name="Google Shape;552;p54"/>
          <p:cNvCxnSpPr/>
          <p:nvPr/>
        </p:nvCxnSpPr>
        <p:spPr>
          <a:xfrm>
            <a:off x="2594500" y="2093825"/>
            <a:ext cx="4715700" cy="0"/>
          </a:xfrm>
          <a:prstGeom prst="straightConnector1">
            <a:avLst/>
          </a:prstGeom>
          <a:noFill/>
          <a:ln cap="flat" cmpd="sng" w="38100">
            <a:solidFill>
              <a:srgbClr val="FF0000"/>
            </a:solidFill>
            <a:prstDash val="solid"/>
            <a:round/>
            <a:headEnd len="med" w="med" type="none"/>
            <a:tailEnd len="med" w="med" type="triangle"/>
          </a:ln>
        </p:spPr>
      </p:cxnSp>
      <p:sp>
        <p:nvSpPr>
          <p:cNvPr id="553" name="Google Shape;553;p54"/>
          <p:cNvSpPr/>
          <p:nvPr/>
        </p:nvSpPr>
        <p:spPr>
          <a:xfrm>
            <a:off x="7312150" y="1726375"/>
            <a:ext cx="1311000" cy="7596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Consolas"/>
                <a:ea typeface="Consolas"/>
                <a:cs typeface="Consolas"/>
                <a:sym typeface="Consolas"/>
              </a:rPr>
              <a:t>Request</a:t>
            </a:r>
            <a:endParaRPr sz="1800"/>
          </a:p>
        </p:txBody>
      </p:sp>
      <p:sp>
        <p:nvSpPr>
          <p:cNvPr id="554" name="Google Shape;554;p54"/>
          <p:cNvSpPr/>
          <p:nvPr/>
        </p:nvSpPr>
        <p:spPr>
          <a:xfrm>
            <a:off x="7455800" y="1935750"/>
            <a:ext cx="1620600" cy="1037700"/>
          </a:xfrm>
          <a:prstGeom prst="cloudCallout">
            <a:avLst>
              <a:gd fmla="val -26408" name="adj1"/>
              <a:gd fmla="val 70186" name="adj2"/>
            </a:avLst>
          </a:prstGeom>
          <a:solidFill>
            <a:srgbClr val="4285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Computing</a:t>
            </a:r>
            <a:endParaRPr/>
          </a:p>
        </p:txBody>
      </p:sp>
      <p:sp>
        <p:nvSpPr>
          <p:cNvPr id="555" name="Google Shape;555;p54"/>
          <p:cNvSpPr/>
          <p:nvPr/>
        </p:nvSpPr>
        <p:spPr>
          <a:xfrm>
            <a:off x="7264650" y="2821050"/>
            <a:ext cx="1438200" cy="759600"/>
          </a:xfrm>
          <a:prstGeom prst="horizontalScroll">
            <a:avLst>
              <a:gd fmla="val 125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Consolas"/>
                <a:ea typeface="Consolas"/>
                <a:cs typeface="Consolas"/>
                <a:sym typeface="Consolas"/>
              </a:rPr>
              <a:t>Response</a:t>
            </a:r>
            <a:endParaRPr sz="1800"/>
          </a:p>
        </p:txBody>
      </p:sp>
      <p:sp>
        <p:nvSpPr>
          <p:cNvPr id="556" name="Google Shape;556;p54"/>
          <p:cNvSpPr/>
          <p:nvPr/>
        </p:nvSpPr>
        <p:spPr>
          <a:xfrm>
            <a:off x="958125" y="2890638"/>
            <a:ext cx="1438200" cy="759600"/>
          </a:xfrm>
          <a:prstGeom prst="horizontalScroll">
            <a:avLst>
              <a:gd fmla="val 125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Consolas"/>
                <a:ea typeface="Consolas"/>
                <a:cs typeface="Consolas"/>
                <a:sym typeface="Consolas"/>
              </a:rPr>
              <a:t>Response</a:t>
            </a:r>
            <a:endParaRPr sz="1800"/>
          </a:p>
        </p:txBody>
      </p:sp>
      <p:cxnSp>
        <p:nvCxnSpPr>
          <p:cNvPr id="557" name="Google Shape;557;p54"/>
          <p:cNvCxnSpPr/>
          <p:nvPr/>
        </p:nvCxnSpPr>
        <p:spPr>
          <a:xfrm>
            <a:off x="2396325" y="3268338"/>
            <a:ext cx="4904700" cy="0"/>
          </a:xfrm>
          <a:prstGeom prst="straightConnector1">
            <a:avLst/>
          </a:prstGeom>
          <a:noFill/>
          <a:ln cap="flat" cmpd="sng" w="38100">
            <a:solidFill>
              <a:srgbClr val="FFFF00"/>
            </a:solidFill>
            <a:prstDash val="solid"/>
            <a:round/>
            <a:headEnd len="med" w="med" type="triangle"/>
            <a:tailEnd len="med" w="med" type="none"/>
          </a:ln>
        </p:spPr>
      </p:cxnSp>
      <p:sp>
        <p:nvSpPr>
          <p:cNvPr id="558" name="Google Shape;55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a Web API?</a:t>
            </a:r>
            <a:endParaRPr/>
          </a:p>
        </p:txBody>
      </p:sp>
      <p:sp>
        <p:nvSpPr>
          <p:cNvPr id="559" name="Google Shape;559;p54"/>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What is Web API?</a:t>
            </a:r>
            <a:endParaRPr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3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300"/>
                                        <p:tgtEl>
                                          <p:spTgt spid="552"/>
                                        </p:tgtEl>
                                      </p:cBhvr>
                                    </p:animEffect>
                                  </p:childTnLst>
                                </p:cTn>
                              </p:par>
                              <p:par>
                                <p:cTn fill="hold" nodeType="withEffect" presetClass="exit" presetID="10" presetSubtype="0">
                                  <p:stCondLst>
                                    <p:cond delay="0"/>
                                  </p:stCondLst>
                                  <p:childTnLst>
                                    <p:animEffect filter="fade" transition="out">
                                      <p:cBhvr>
                                        <p:cTn dur="200"/>
                                        <p:tgtEl>
                                          <p:spTgt spid="551"/>
                                        </p:tgtEl>
                                      </p:cBhvr>
                                    </p:animEffect>
                                    <p:set>
                                      <p:cBhvr>
                                        <p:cTn dur="1" fill="hold">
                                          <p:stCondLst>
                                            <p:cond delay="200"/>
                                          </p:stCondLst>
                                        </p:cTn>
                                        <p:tgtEl>
                                          <p:spTgt spid="5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552"/>
                                        </p:tgtEl>
                                      </p:cBhvr>
                                    </p:animEffect>
                                    <p:set>
                                      <p:cBhvr>
                                        <p:cTn dur="1" fill="hold">
                                          <p:stCondLst>
                                            <p:cond delay="1000"/>
                                          </p:stCondLst>
                                        </p:cTn>
                                        <p:tgtEl>
                                          <p:spTgt spid="5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300"/>
                                        <p:tgtEl>
                                          <p:spTgt spid="553"/>
                                        </p:tgtEl>
                                      </p:cBhvr>
                                    </p:animEffect>
                                    <p:set>
                                      <p:cBhvr>
                                        <p:cTn dur="1" fill="hold">
                                          <p:stCondLst>
                                            <p:cond delay="1300"/>
                                          </p:stCondLst>
                                        </p:cTn>
                                        <p:tgtEl>
                                          <p:spTgt spid="5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500"/>
                                        <p:tgtEl>
                                          <p:spTgt spid="554"/>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1700"/>
                                        <p:tgtEl>
                                          <p:spTgt spid="554"/>
                                        </p:tgtEl>
                                      </p:cBhvr>
                                    </p:animEffect>
                                    <p:set>
                                      <p:cBhvr>
                                        <p:cTn dur="1" fill="hold">
                                          <p:stCondLst>
                                            <p:cond delay="1700"/>
                                          </p:stCondLst>
                                        </p:cTn>
                                        <p:tgtEl>
                                          <p:spTgt spid="5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7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400"/>
                                        <p:tgtEl>
                                          <p:spTgt spid="557"/>
                                        </p:tgtEl>
                                      </p:cBhvr>
                                    </p:animEffect>
                                  </p:childTnLst>
                                </p:cTn>
                              </p:par>
                              <p:par>
                                <p:cTn fill="hold" nodeType="withEffect" presetClass="exit" presetID="10" presetSubtype="0">
                                  <p:stCondLst>
                                    <p:cond delay="0"/>
                                  </p:stCondLst>
                                  <p:childTnLst>
                                    <p:animEffect filter="fade" transition="out">
                                      <p:cBhvr>
                                        <p:cTn dur="300"/>
                                        <p:tgtEl>
                                          <p:spTgt spid="555"/>
                                        </p:tgtEl>
                                      </p:cBhvr>
                                    </p:animEffect>
                                    <p:set>
                                      <p:cBhvr>
                                        <p:cTn dur="1" fill="hold">
                                          <p:stCondLst>
                                            <p:cond delay="300"/>
                                          </p:stCondLst>
                                        </p:cTn>
                                        <p:tgtEl>
                                          <p:spTgt spid="5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600"/>
                                        <p:tgtEl>
                                          <p:spTgt spid="557"/>
                                        </p:tgtEl>
                                      </p:cBhvr>
                                    </p:animEffect>
                                    <p:set>
                                      <p:cBhvr>
                                        <p:cTn dur="1" fill="hold">
                                          <p:stCondLst>
                                            <p:cond delay="600"/>
                                          </p:stCondLst>
                                        </p:cTn>
                                        <p:tgtEl>
                                          <p:spTgt spid="55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descr="File:Tumbeasts server.png - Wikimedia Commons" id="564" name="Google Shape;564;p55"/>
          <p:cNvPicPr preferRelativeResize="0"/>
          <p:nvPr/>
        </p:nvPicPr>
        <p:blipFill>
          <a:blip r:embed="rId3">
            <a:alphaModFix/>
          </a:blip>
          <a:stretch>
            <a:fillRect/>
          </a:stretch>
        </p:blipFill>
        <p:spPr>
          <a:xfrm flipH="1">
            <a:off x="7264649" y="1448270"/>
            <a:ext cx="1647726" cy="2180730"/>
          </a:xfrm>
          <a:prstGeom prst="rect">
            <a:avLst/>
          </a:prstGeom>
          <a:noFill/>
          <a:ln>
            <a:noFill/>
          </a:ln>
        </p:spPr>
      </p:pic>
      <p:pic>
        <p:nvPicPr>
          <p:cNvPr descr="Free vector graphic: Laptop, Computer, Open, Screen - Free Image ..." id="565" name="Google Shape;565;p55"/>
          <p:cNvPicPr preferRelativeResize="0"/>
          <p:nvPr/>
        </p:nvPicPr>
        <p:blipFill>
          <a:blip r:embed="rId4">
            <a:alphaModFix/>
          </a:blip>
          <a:stretch>
            <a:fillRect/>
          </a:stretch>
        </p:blipFill>
        <p:spPr>
          <a:xfrm>
            <a:off x="-352499" y="1973502"/>
            <a:ext cx="2606100" cy="1693946"/>
          </a:xfrm>
          <a:prstGeom prst="rect">
            <a:avLst/>
          </a:prstGeom>
          <a:noFill/>
          <a:ln>
            <a:noFill/>
          </a:ln>
        </p:spPr>
      </p:pic>
      <p:sp>
        <p:nvSpPr>
          <p:cNvPr id="566" name="Google Shape;566;p55"/>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567" name="Google Shape;567;p55"/>
          <p:cNvCxnSpPr>
            <a:endCxn id="566"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568" name="Google Shape;568;p55"/>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sp>
        <p:nvSpPr>
          <p:cNvPr id="569" name="Google Shape;569;p55"/>
          <p:cNvSpPr/>
          <p:nvPr/>
        </p:nvSpPr>
        <p:spPr>
          <a:xfrm>
            <a:off x="1283600" y="1726375"/>
            <a:ext cx="1311000" cy="7596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Consolas"/>
                <a:ea typeface="Consolas"/>
                <a:cs typeface="Consolas"/>
                <a:sym typeface="Consolas"/>
              </a:rPr>
              <a:t>Request</a:t>
            </a:r>
            <a:endParaRPr sz="1800"/>
          </a:p>
        </p:txBody>
      </p:sp>
      <p:cxnSp>
        <p:nvCxnSpPr>
          <p:cNvPr id="570" name="Google Shape;570;p55"/>
          <p:cNvCxnSpPr/>
          <p:nvPr/>
        </p:nvCxnSpPr>
        <p:spPr>
          <a:xfrm>
            <a:off x="2594500" y="2093825"/>
            <a:ext cx="4715700" cy="0"/>
          </a:xfrm>
          <a:prstGeom prst="straightConnector1">
            <a:avLst/>
          </a:prstGeom>
          <a:noFill/>
          <a:ln cap="flat" cmpd="sng" w="38100">
            <a:solidFill>
              <a:srgbClr val="FF0000"/>
            </a:solidFill>
            <a:prstDash val="solid"/>
            <a:round/>
            <a:headEnd len="med" w="med" type="none"/>
            <a:tailEnd len="med" w="med" type="triangle"/>
          </a:ln>
        </p:spPr>
      </p:cxnSp>
      <p:sp>
        <p:nvSpPr>
          <p:cNvPr id="571" name="Google Shape;571;p55"/>
          <p:cNvSpPr/>
          <p:nvPr/>
        </p:nvSpPr>
        <p:spPr>
          <a:xfrm>
            <a:off x="7175600" y="2887738"/>
            <a:ext cx="1438200" cy="759600"/>
          </a:xfrm>
          <a:prstGeom prst="horizontalScroll">
            <a:avLst>
              <a:gd fmla="val 125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Consolas"/>
                <a:ea typeface="Consolas"/>
                <a:cs typeface="Consolas"/>
                <a:sym typeface="Consolas"/>
              </a:rPr>
              <a:t>Response</a:t>
            </a:r>
            <a:endParaRPr sz="1800"/>
          </a:p>
        </p:txBody>
      </p:sp>
      <p:cxnSp>
        <p:nvCxnSpPr>
          <p:cNvPr id="572" name="Google Shape;572;p55"/>
          <p:cNvCxnSpPr>
            <a:endCxn id="571" idx="1"/>
          </p:cNvCxnSpPr>
          <p:nvPr/>
        </p:nvCxnSpPr>
        <p:spPr>
          <a:xfrm flipH="1" rot="10800000">
            <a:off x="2130200" y="3267538"/>
            <a:ext cx="5045400" cy="900"/>
          </a:xfrm>
          <a:prstGeom prst="straightConnector1">
            <a:avLst/>
          </a:prstGeom>
          <a:noFill/>
          <a:ln cap="flat" cmpd="sng" w="38100">
            <a:solidFill>
              <a:srgbClr val="FFFF00"/>
            </a:solidFill>
            <a:prstDash val="solid"/>
            <a:round/>
            <a:headEnd len="med" w="med" type="triangle"/>
            <a:tailEnd len="med" w="med" type="none"/>
          </a:ln>
        </p:spPr>
      </p:cxnSp>
      <p:sp>
        <p:nvSpPr>
          <p:cNvPr id="573" name="Google Shape;573;p55"/>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574" name="Google Shape;574;p55"/>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575" name="Google Shape;575;p55"/>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
        <p:nvSpPr>
          <p:cNvPr id="576" name="Google Shape;576;p55"/>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What is Web API?</a:t>
            </a:r>
            <a:endParaRPr sz="3000">
              <a:solidFill>
                <a:srgbClr val="FFFFFF"/>
              </a:solidFill>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pic>
        <p:nvPicPr>
          <p:cNvPr descr="File:Tumbeasts server.png - Wikimedia Commons" id="581" name="Google Shape;581;p56"/>
          <p:cNvPicPr preferRelativeResize="0"/>
          <p:nvPr/>
        </p:nvPicPr>
        <p:blipFill>
          <a:blip r:embed="rId3">
            <a:alphaModFix/>
          </a:blip>
          <a:stretch>
            <a:fillRect/>
          </a:stretch>
        </p:blipFill>
        <p:spPr>
          <a:xfrm flipH="1">
            <a:off x="7264649" y="1448270"/>
            <a:ext cx="1647726" cy="2180730"/>
          </a:xfrm>
          <a:prstGeom prst="rect">
            <a:avLst/>
          </a:prstGeom>
          <a:noFill/>
          <a:ln>
            <a:noFill/>
          </a:ln>
        </p:spPr>
      </p:pic>
      <p:sp>
        <p:nvSpPr>
          <p:cNvPr id="582" name="Google Shape;582;p56"/>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583" name="Google Shape;583;p56"/>
          <p:cNvCxnSpPr>
            <a:endCxn id="582"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584" name="Google Shape;584;p56"/>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sp>
        <p:nvSpPr>
          <p:cNvPr id="585" name="Google Shape;585;p56"/>
          <p:cNvSpPr/>
          <p:nvPr/>
        </p:nvSpPr>
        <p:spPr>
          <a:xfrm>
            <a:off x="2055900" y="99175"/>
            <a:ext cx="5032200" cy="14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000"/>
              <a:t>Flight Booking API</a:t>
            </a:r>
            <a:endParaRPr sz="3000"/>
          </a:p>
          <a:p>
            <a:pPr indent="0" lvl="0" marL="0" rtl="0">
              <a:lnSpc>
                <a:spcPct val="150000"/>
              </a:lnSpc>
              <a:spcBef>
                <a:spcPts val="0"/>
              </a:spcBef>
              <a:spcAft>
                <a:spcPts val="0"/>
              </a:spcAft>
              <a:buNone/>
            </a:pPr>
            <a:r>
              <a:rPr lang="en" sz="1600">
                <a:latin typeface="Consolas"/>
                <a:ea typeface="Consolas"/>
                <a:cs typeface="Consolas"/>
                <a:sym typeface="Consolas"/>
              </a:rPr>
              <a:t>get_flights(start_city, end_city, date)</a:t>
            </a:r>
            <a:endParaRPr sz="1600">
              <a:latin typeface="Consolas"/>
              <a:ea typeface="Consolas"/>
              <a:cs typeface="Consolas"/>
              <a:sym typeface="Consolas"/>
            </a:endParaRPr>
          </a:p>
          <a:p>
            <a:pPr indent="0" lvl="0" marL="0" rtl="0">
              <a:lnSpc>
                <a:spcPct val="150000"/>
              </a:lnSpc>
              <a:spcBef>
                <a:spcPts val="0"/>
              </a:spcBef>
              <a:spcAft>
                <a:spcPts val="0"/>
              </a:spcAft>
              <a:buNone/>
            </a:pPr>
            <a:r>
              <a:rPr lang="en" sz="1600">
                <a:latin typeface="Consolas"/>
                <a:ea typeface="Consolas"/>
                <a:cs typeface="Consolas"/>
                <a:sym typeface="Consolas"/>
              </a:rPr>
              <a:t>book_ticket(flight_number, payment_details)</a:t>
            </a:r>
            <a:endParaRPr sz="1600">
              <a:latin typeface="Consolas"/>
              <a:ea typeface="Consolas"/>
              <a:cs typeface="Consolas"/>
              <a:sym typeface="Consolas"/>
            </a:endParaRPr>
          </a:p>
        </p:txBody>
      </p:sp>
      <p:pic>
        <p:nvPicPr>
          <p:cNvPr descr="Free vector graphic: Laptop, Computer, Open, Screen - Free Image ..." id="586" name="Google Shape;586;p56"/>
          <p:cNvPicPr preferRelativeResize="0"/>
          <p:nvPr/>
        </p:nvPicPr>
        <p:blipFill>
          <a:blip r:embed="rId4">
            <a:alphaModFix/>
          </a:blip>
          <a:stretch>
            <a:fillRect/>
          </a:stretch>
        </p:blipFill>
        <p:spPr>
          <a:xfrm>
            <a:off x="-352499" y="1973502"/>
            <a:ext cx="2606100" cy="1693946"/>
          </a:xfrm>
          <a:prstGeom prst="rect">
            <a:avLst/>
          </a:prstGeom>
          <a:noFill/>
          <a:ln>
            <a:noFill/>
          </a:ln>
        </p:spPr>
      </p:pic>
      <p:sp>
        <p:nvSpPr>
          <p:cNvPr id="587" name="Google Shape;587;p56"/>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588" name="Google Shape;588;p56"/>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589" name="Google Shape;589;p56"/>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pic>
        <p:nvPicPr>
          <p:cNvPr descr="File:Tumbeasts server.png - Wikimedia Commons" id="594" name="Google Shape;594;p57"/>
          <p:cNvPicPr preferRelativeResize="0"/>
          <p:nvPr/>
        </p:nvPicPr>
        <p:blipFill>
          <a:blip r:embed="rId3">
            <a:alphaModFix/>
          </a:blip>
          <a:stretch>
            <a:fillRect/>
          </a:stretch>
        </p:blipFill>
        <p:spPr>
          <a:xfrm flipH="1">
            <a:off x="7264649" y="1448270"/>
            <a:ext cx="1647726" cy="2180730"/>
          </a:xfrm>
          <a:prstGeom prst="rect">
            <a:avLst/>
          </a:prstGeom>
          <a:noFill/>
          <a:ln>
            <a:noFill/>
          </a:ln>
        </p:spPr>
      </p:pic>
      <p:pic>
        <p:nvPicPr>
          <p:cNvPr descr="Free vector graphic: Laptop, Computer, Open, Screen - Free Image ..." id="595" name="Google Shape;595;p57"/>
          <p:cNvPicPr preferRelativeResize="0"/>
          <p:nvPr/>
        </p:nvPicPr>
        <p:blipFill>
          <a:blip r:embed="rId4">
            <a:alphaModFix/>
          </a:blip>
          <a:stretch>
            <a:fillRect/>
          </a:stretch>
        </p:blipFill>
        <p:spPr>
          <a:xfrm>
            <a:off x="-352499" y="1973502"/>
            <a:ext cx="2606100" cy="1693946"/>
          </a:xfrm>
          <a:prstGeom prst="rect">
            <a:avLst/>
          </a:prstGeom>
          <a:noFill/>
          <a:ln>
            <a:noFill/>
          </a:ln>
        </p:spPr>
      </p:pic>
      <p:sp>
        <p:nvSpPr>
          <p:cNvPr id="596" name="Google Shape;596;p57"/>
          <p:cNvSpPr/>
          <p:nvPr/>
        </p:nvSpPr>
        <p:spPr>
          <a:xfrm>
            <a:off x="2055900" y="99175"/>
            <a:ext cx="5032200" cy="14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000"/>
              <a:t>Flight Booking API</a:t>
            </a:r>
            <a:endParaRPr sz="3000"/>
          </a:p>
          <a:p>
            <a:pPr indent="0" lvl="0" marL="0" rtl="0">
              <a:lnSpc>
                <a:spcPct val="150000"/>
              </a:lnSpc>
              <a:spcBef>
                <a:spcPts val="0"/>
              </a:spcBef>
              <a:spcAft>
                <a:spcPts val="0"/>
              </a:spcAft>
              <a:buNone/>
            </a:pPr>
            <a:r>
              <a:rPr b="1" lang="en" sz="1600">
                <a:latin typeface="Consolas"/>
                <a:ea typeface="Consolas"/>
                <a:cs typeface="Consolas"/>
                <a:sym typeface="Consolas"/>
              </a:rPr>
              <a:t>get_flights(start_city, end_city, date)</a:t>
            </a:r>
            <a:endParaRPr b="1" sz="1600">
              <a:latin typeface="Consolas"/>
              <a:ea typeface="Consolas"/>
              <a:cs typeface="Consolas"/>
              <a:sym typeface="Consolas"/>
            </a:endParaRPr>
          </a:p>
          <a:p>
            <a:pPr indent="0" lvl="0" marL="0" rtl="0">
              <a:lnSpc>
                <a:spcPct val="150000"/>
              </a:lnSpc>
              <a:spcBef>
                <a:spcPts val="0"/>
              </a:spcBef>
              <a:spcAft>
                <a:spcPts val="0"/>
              </a:spcAft>
              <a:buNone/>
            </a:pPr>
            <a:r>
              <a:rPr lang="en" sz="1600">
                <a:latin typeface="Consolas"/>
                <a:ea typeface="Consolas"/>
                <a:cs typeface="Consolas"/>
                <a:sym typeface="Consolas"/>
              </a:rPr>
              <a:t>book_ticket(flight_number, payment_details)</a:t>
            </a:r>
            <a:endParaRPr sz="1600">
              <a:latin typeface="Consolas"/>
              <a:ea typeface="Consolas"/>
              <a:cs typeface="Consolas"/>
              <a:sym typeface="Consolas"/>
            </a:endParaRPr>
          </a:p>
        </p:txBody>
      </p:sp>
      <p:sp>
        <p:nvSpPr>
          <p:cNvPr id="597" name="Google Shape;597;p57"/>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598" name="Google Shape;598;p57"/>
          <p:cNvCxnSpPr>
            <a:endCxn id="597"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599" name="Google Shape;599;p57"/>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sp>
        <p:nvSpPr>
          <p:cNvPr id="600" name="Google Shape;600;p57"/>
          <p:cNvSpPr/>
          <p:nvPr/>
        </p:nvSpPr>
        <p:spPr>
          <a:xfrm>
            <a:off x="334425" y="1429250"/>
            <a:ext cx="2685600" cy="11835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
                <a:solidFill>
                  <a:schemeClr val="dk1"/>
                </a:solidFill>
                <a:latin typeface="Consolas"/>
                <a:ea typeface="Consolas"/>
                <a:cs typeface="Consolas"/>
                <a:sym typeface="Consolas"/>
              </a:rPr>
              <a:t>get_flights(Abu Dhabi, London, 13/07/2020)</a:t>
            </a:r>
            <a:endParaRPr sz="1800">
              <a:solidFill>
                <a:schemeClr val="dk1"/>
              </a:solidFill>
              <a:latin typeface="Consolas"/>
              <a:ea typeface="Consolas"/>
              <a:cs typeface="Consolas"/>
              <a:sym typeface="Consolas"/>
            </a:endParaRPr>
          </a:p>
        </p:txBody>
      </p:sp>
      <p:cxnSp>
        <p:nvCxnSpPr>
          <p:cNvPr id="601" name="Google Shape;601;p57"/>
          <p:cNvCxnSpPr/>
          <p:nvPr/>
        </p:nvCxnSpPr>
        <p:spPr>
          <a:xfrm>
            <a:off x="3040575" y="1941425"/>
            <a:ext cx="3468600" cy="0"/>
          </a:xfrm>
          <a:prstGeom prst="straightConnector1">
            <a:avLst/>
          </a:prstGeom>
          <a:noFill/>
          <a:ln cap="flat" cmpd="sng" w="38100">
            <a:solidFill>
              <a:srgbClr val="FF0000"/>
            </a:solidFill>
            <a:prstDash val="solid"/>
            <a:round/>
            <a:headEnd len="med" w="med" type="none"/>
            <a:tailEnd len="med" w="med" type="triangle"/>
          </a:ln>
        </p:spPr>
      </p:cxnSp>
      <p:sp>
        <p:nvSpPr>
          <p:cNvPr id="602" name="Google Shape;602;p57"/>
          <p:cNvSpPr/>
          <p:nvPr/>
        </p:nvSpPr>
        <p:spPr>
          <a:xfrm>
            <a:off x="6520275" y="1283400"/>
            <a:ext cx="2606100" cy="11835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
                <a:solidFill>
                  <a:schemeClr val="dk1"/>
                </a:solidFill>
                <a:latin typeface="Consolas"/>
                <a:ea typeface="Consolas"/>
                <a:cs typeface="Consolas"/>
                <a:sym typeface="Consolas"/>
              </a:rPr>
              <a:t>get_flights(Abu Dhabi, London, 13/07/2020)</a:t>
            </a:r>
            <a:endParaRPr sz="1800">
              <a:solidFill>
                <a:schemeClr val="dk1"/>
              </a:solidFill>
              <a:latin typeface="Consolas"/>
              <a:ea typeface="Consolas"/>
              <a:cs typeface="Consolas"/>
              <a:sym typeface="Consolas"/>
            </a:endParaRPr>
          </a:p>
        </p:txBody>
      </p:sp>
      <p:sp>
        <p:nvSpPr>
          <p:cNvPr id="603" name="Google Shape;603;p57"/>
          <p:cNvSpPr/>
          <p:nvPr/>
        </p:nvSpPr>
        <p:spPr>
          <a:xfrm>
            <a:off x="7455800" y="1935750"/>
            <a:ext cx="1620600" cy="1037700"/>
          </a:xfrm>
          <a:prstGeom prst="cloudCallout">
            <a:avLst>
              <a:gd fmla="val -26408" name="adj1"/>
              <a:gd fmla="val 70186" name="adj2"/>
            </a:avLst>
          </a:prstGeom>
          <a:solidFill>
            <a:srgbClr val="4885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Getting flights...</a:t>
            </a:r>
            <a:endParaRPr/>
          </a:p>
        </p:txBody>
      </p:sp>
      <p:sp>
        <p:nvSpPr>
          <p:cNvPr id="604" name="Google Shape;604;p57"/>
          <p:cNvSpPr/>
          <p:nvPr/>
        </p:nvSpPr>
        <p:spPr>
          <a:xfrm>
            <a:off x="7324975" y="2821050"/>
            <a:ext cx="1674900" cy="846300"/>
          </a:xfrm>
          <a:prstGeom prst="horizontalScroll">
            <a:avLst>
              <a:gd fmla="val 12500" name="adj"/>
            </a:avLst>
          </a:prstGeom>
          <a:solidFill>
            <a:srgbClr val="FBBC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solidFill>
                  <a:schemeClr val="dk1"/>
                </a:solidFill>
                <a:latin typeface="Consolas"/>
                <a:ea typeface="Consolas"/>
                <a:cs typeface="Consolas"/>
                <a:sym typeface="Consolas"/>
              </a:rPr>
              <a:t>[7:50, 13:00, 18:30]</a:t>
            </a:r>
            <a:endParaRPr/>
          </a:p>
        </p:txBody>
      </p:sp>
      <p:sp>
        <p:nvSpPr>
          <p:cNvPr id="605" name="Google Shape;605;p57"/>
          <p:cNvSpPr/>
          <p:nvPr/>
        </p:nvSpPr>
        <p:spPr>
          <a:xfrm>
            <a:off x="673650" y="2740175"/>
            <a:ext cx="1722300" cy="910200"/>
          </a:xfrm>
          <a:prstGeom prst="horizontalScroll">
            <a:avLst>
              <a:gd fmla="val 12500" name="adj"/>
            </a:avLst>
          </a:prstGeom>
          <a:solidFill>
            <a:srgbClr val="FBBC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solidFill>
                  <a:schemeClr val="dk1"/>
                </a:solidFill>
                <a:latin typeface="Consolas"/>
                <a:ea typeface="Consolas"/>
                <a:cs typeface="Consolas"/>
                <a:sym typeface="Consolas"/>
              </a:rPr>
              <a:t>[7:50, 13:00, 18:30]</a:t>
            </a:r>
            <a:endParaRPr sz="1800">
              <a:solidFill>
                <a:schemeClr val="dk1"/>
              </a:solidFill>
              <a:latin typeface="Consolas"/>
              <a:ea typeface="Consolas"/>
              <a:cs typeface="Consolas"/>
              <a:sym typeface="Consolas"/>
            </a:endParaRPr>
          </a:p>
        </p:txBody>
      </p:sp>
      <p:cxnSp>
        <p:nvCxnSpPr>
          <p:cNvPr id="606" name="Google Shape;606;p57"/>
          <p:cNvCxnSpPr/>
          <p:nvPr/>
        </p:nvCxnSpPr>
        <p:spPr>
          <a:xfrm>
            <a:off x="2396325" y="3268338"/>
            <a:ext cx="4904700" cy="0"/>
          </a:xfrm>
          <a:prstGeom prst="straightConnector1">
            <a:avLst/>
          </a:prstGeom>
          <a:noFill/>
          <a:ln cap="flat" cmpd="sng" w="38100">
            <a:solidFill>
              <a:srgbClr val="FFFF00"/>
            </a:solidFill>
            <a:prstDash val="solid"/>
            <a:round/>
            <a:headEnd len="med" w="med" type="triangle"/>
            <a:tailEnd len="med" w="med" type="none"/>
          </a:ln>
        </p:spPr>
      </p:cxnSp>
      <p:sp>
        <p:nvSpPr>
          <p:cNvPr id="607" name="Google Shape;607;p57"/>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608" name="Google Shape;608;p57"/>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609" name="Google Shape;609;p57"/>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3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300"/>
                                        <p:tgtEl>
                                          <p:spTgt spid="601"/>
                                        </p:tgtEl>
                                      </p:cBhvr>
                                    </p:animEffect>
                                  </p:childTnLst>
                                </p:cTn>
                              </p:par>
                              <p:par>
                                <p:cTn fill="hold" nodeType="withEffect" presetClass="exit" presetID="10" presetSubtype="0">
                                  <p:stCondLst>
                                    <p:cond delay="0"/>
                                  </p:stCondLst>
                                  <p:childTnLst>
                                    <p:animEffect filter="fade" transition="out">
                                      <p:cBhvr>
                                        <p:cTn dur="200"/>
                                        <p:tgtEl>
                                          <p:spTgt spid="600"/>
                                        </p:tgtEl>
                                      </p:cBhvr>
                                    </p:animEffect>
                                    <p:set>
                                      <p:cBhvr>
                                        <p:cTn dur="1" fill="hold">
                                          <p:stCondLst>
                                            <p:cond delay="200"/>
                                          </p:stCondLst>
                                        </p:cTn>
                                        <p:tgtEl>
                                          <p:spTgt spid="6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601"/>
                                        </p:tgtEl>
                                      </p:cBhvr>
                                    </p:animEffect>
                                    <p:set>
                                      <p:cBhvr>
                                        <p:cTn dur="1" fill="hold">
                                          <p:stCondLst>
                                            <p:cond delay="1000"/>
                                          </p:stCondLst>
                                        </p:cTn>
                                        <p:tgtEl>
                                          <p:spTgt spid="6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500"/>
                                        <p:tgtEl>
                                          <p:spTgt spid="602"/>
                                        </p:tgtEl>
                                      </p:cBhvr>
                                    </p:animEffect>
                                    <p:set>
                                      <p:cBhvr>
                                        <p:cTn dur="1" fill="hold">
                                          <p:stCondLst>
                                            <p:cond delay="1500"/>
                                          </p:stCondLst>
                                        </p:cTn>
                                        <p:tgtEl>
                                          <p:spTgt spid="6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6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700"/>
                                        <p:tgtEl>
                                          <p:spTgt spid="603"/>
                                        </p:tgtEl>
                                      </p:cBhvr>
                                    </p:animEffect>
                                    <p:set>
                                      <p:cBhvr>
                                        <p:cTn dur="1" fill="hold">
                                          <p:stCondLst>
                                            <p:cond delay="1700"/>
                                          </p:stCondLst>
                                        </p:cTn>
                                        <p:tgtEl>
                                          <p:spTgt spid="6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9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400"/>
                                        <p:tgtEl>
                                          <p:spTgt spid="606"/>
                                        </p:tgtEl>
                                      </p:cBhvr>
                                    </p:animEffect>
                                  </p:childTnLst>
                                </p:cTn>
                              </p:par>
                              <p:par>
                                <p:cTn fill="hold" nodeType="withEffect" presetClass="exit" presetID="10" presetSubtype="0">
                                  <p:stCondLst>
                                    <p:cond delay="0"/>
                                  </p:stCondLst>
                                  <p:childTnLst>
                                    <p:animEffect filter="fade" transition="out">
                                      <p:cBhvr>
                                        <p:cTn dur="300"/>
                                        <p:tgtEl>
                                          <p:spTgt spid="604"/>
                                        </p:tgtEl>
                                      </p:cBhvr>
                                    </p:animEffect>
                                    <p:set>
                                      <p:cBhvr>
                                        <p:cTn dur="1" fill="hold">
                                          <p:stCondLst>
                                            <p:cond delay="300"/>
                                          </p:stCondLst>
                                        </p:cTn>
                                        <p:tgtEl>
                                          <p:spTgt spid="6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600"/>
                                        <p:tgtEl>
                                          <p:spTgt spid="606"/>
                                        </p:tgtEl>
                                      </p:cBhvr>
                                    </p:animEffect>
                                    <p:set>
                                      <p:cBhvr>
                                        <p:cTn dur="1" fill="hold">
                                          <p:stCondLst>
                                            <p:cond delay="600"/>
                                          </p:stCondLst>
                                        </p:cTn>
                                        <p:tgtEl>
                                          <p:spTgt spid="6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pic>
        <p:nvPicPr>
          <p:cNvPr descr="File:Tumbeasts server.png - Wikimedia Commons" id="614" name="Google Shape;614;p58"/>
          <p:cNvPicPr preferRelativeResize="0"/>
          <p:nvPr/>
        </p:nvPicPr>
        <p:blipFill>
          <a:blip r:embed="rId3">
            <a:alphaModFix/>
          </a:blip>
          <a:stretch>
            <a:fillRect/>
          </a:stretch>
        </p:blipFill>
        <p:spPr>
          <a:xfrm flipH="1">
            <a:off x="7264649" y="1448270"/>
            <a:ext cx="1647726" cy="2180730"/>
          </a:xfrm>
          <a:prstGeom prst="rect">
            <a:avLst/>
          </a:prstGeom>
          <a:noFill/>
          <a:ln>
            <a:noFill/>
          </a:ln>
        </p:spPr>
      </p:pic>
      <p:pic>
        <p:nvPicPr>
          <p:cNvPr descr="Mobile, Phone - Free images on Pixabay" id="615" name="Google Shape;615;p58"/>
          <p:cNvPicPr preferRelativeResize="0"/>
          <p:nvPr/>
        </p:nvPicPr>
        <p:blipFill>
          <a:blip r:embed="rId4">
            <a:alphaModFix/>
          </a:blip>
          <a:stretch>
            <a:fillRect/>
          </a:stretch>
        </p:blipFill>
        <p:spPr>
          <a:xfrm>
            <a:off x="1219541" y="1907211"/>
            <a:ext cx="865075" cy="1674338"/>
          </a:xfrm>
          <a:prstGeom prst="rect">
            <a:avLst/>
          </a:prstGeom>
          <a:noFill/>
          <a:ln>
            <a:noFill/>
          </a:ln>
        </p:spPr>
      </p:pic>
      <p:sp>
        <p:nvSpPr>
          <p:cNvPr id="616" name="Google Shape;616;p58"/>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617" name="Google Shape;617;p58"/>
          <p:cNvCxnSpPr>
            <a:endCxn id="616"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618" name="Google Shape;618;p58"/>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sp>
        <p:nvSpPr>
          <p:cNvPr id="619" name="Google Shape;619;p58"/>
          <p:cNvSpPr/>
          <p:nvPr/>
        </p:nvSpPr>
        <p:spPr>
          <a:xfrm>
            <a:off x="1283600" y="1726375"/>
            <a:ext cx="1311000" cy="7596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Consolas"/>
                <a:ea typeface="Consolas"/>
                <a:cs typeface="Consolas"/>
                <a:sym typeface="Consolas"/>
              </a:rPr>
              <a:t>Request</a:t>
            </a:r>
            <a:endParaRPr sz="1800"/>
          </a:p>
        </p:txBody>
      </p:sp>
      <p:cxnSp>
        <p:nvCxnSpPr>
          <p:cNvPr id="620" name="Google Shape;620;p58"/>
          <p:cNvCxnSpPr/>
          <p:nvPr/>
        </p:nvCxnSpPr>
        <p:spPr>
          <a:xfrm>
            <a:off x="2594500" y="2093825"/>
            <a:ext cx="4715700" cy="0"/>
          </a:xfrm>
          <a:prstGeom prst="straightConnector1">
            <a:avLst/>
          </a:prstGeom>
          <a:noFill/>
          <a:ln cap="flat" cmpd="sng" w="38100">
            <a:solidFill>
              <a:srgbClr val="FF0000"/>
            </a:solidFill>
            <a:prstDash val="solid"/>
            <a:round/>
            <a:headEnd len="med" w="med" type="none"/>
            <a:tailEnd len="med" w="med" type="triangle"/>
          </a:ln>
        </p:spPr>
      </p:cxnSp>
      <p:sp>
        <p:nvSpPr>
          <p:cNvPr id="621" name="Google Shape;621;p58"/>
          <p:cNvSpPr/>
          <p:nvPr/>
        </p:nvSpPr>
        <p:spPr>
          <a:xfrm>
            <a:off x="7175600" y="2887738"/>
            <a:ext cx="1438200" cy="759600"/>
          </a:xfrm>
          <a:prstGeom prst="horizontalScroll">
            <a:avLst>
              <a:gd fmla="val 12500" name="adj"/>
            </a:avLst>
          </a:prstGeom>
          <a:solidFill>
            <a:srgbClr val="FBBC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solidFill>
                  <a:schemeClr val="dk1"/>
                </a:solidFill>
                <a:latin typeface="Consolas"/>
                <a:ea typeface="Consolas"/>
                <a:cs typeface="Consolas"/>
                <a:sym typeface="Consolas"/>
              </a:rPr>
              <a:t>Response</a:t>
            </a:r>
            <a:endParaRPr sz="1800"/>
          </a:p>
        </p:txBody>
      </p:sp>
      <p:cxnSp>
        <p:nvCxnSpPr>
          <p:cNvPr id="622" name="Google Shape;622;p58"/>
          <p:cNvCxnSpPr>
            <a:endCxn id="621" idx="1"/>
          </p:cNvCxnSpPr>
          <p:nvPr/>
        </p:nvCxnSpPr>
        <p:spPr>
          <a:xfrm flipH="1" rot="10800000">
            <a:off x="2130200" y="3267538"/>
            <a:ext cx="5045400" cy="900"/>
          </a:xfrm>
          <a:prstGeom prst="straightConnector1">
            <a:avLst/>
          </a:prstGeom>
          <a:noFill/>
          <a:ln cap="flat" cmpd="sng" w="38100">
            <a:solidFill>
              <a:srgbClr val="F4B400"/>
            </a:solidFill>
            <a:prstDash val="solid"/>
            <a:round/>
            <a:headEnd len="med" w="med" type="triangle"/>
            <a:tailEnd len="med" w="med" type="none"/>
          </a:ln>
        </p:spPr>
      </p:cxnSp>
      <p:sp>
        <p:nvSpPr>
          <p:cNvPr id="623" name="Google Shape;623;p58"/>
          <p:cNvSpPr/>
          <p:nvPr/>
        </p:nvSpPr>
        <p:spPr>
          <a:xfrm>
            <a:off x="2055900" y="99175"/>
            <a:ext cx="5032200" cy="14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000"/>
              <a:t>Flight Booking API</a:t>
            </a:r>
            <a:endParaRPr sz="3000"/>
          </a:p>
          <a:p>
            <a:pPr indent="0" lvl="0" marL="0" rtl="0">
              <a:lnSpc>
                <a:spcPct val="150000"/>
              </a:lnSpc>
              <a:spcBef>
                <a:spcPts val="0"/>
              </a:spcBef>
              <a:spcAft>
                <a:spcPts val="0"/>
              </a:spcAft>
              <a:buNone/>
            </a:pPr>
            <a:r>
              <a:rPr lang="en" sz="1600">
                <a:latin typeface="Consolas"/>
                <a:ea typeface="Consolas"/>
                <a:cs typeface="Consolas"/>
                <a:sym typeface="Consolas"/>
              </a:rPr>
              <a:t>get_flights(start_city, end_city, date)</a:t>
            </a:r>
            <a:endParaRPr sz="1600">
              <a:latin typeface="Consolas"/>
              <a:ea typeface="Consolas"/>
              <a:cs typeface="Consolas"/>
              <a:sym typeface="Consolas"/>
            </a:endParaRPr>
          </a:p>
          <a:p>
            <a:pPr indent="0" lvl="0" marL="0" rtl="0">
              <a:lnSpc>
                <a:spcPct val="150000"/>
              </a:lnSpc>
              <a:spcBef>
                <a:spcPts val="0"/>
              </a:spcBef>
              <a:spcAft>
                <a:spcPts val="0"/>
              </a:spcAft>
              <a:buNone/>
            </a:pPr>
            <a:r>
              <a:rPr lang="en" sz="1600">
                <a:latin typeface="Consolas"/>
                <a:ea typeface="Consolas"/>
                <a:cs typeface="Consolas"/>
                <a:sym typeface="Consolas"/>
              </a:rPr>
              <a:t>book_ticket(flight_number, payment_details)</a:t>
            </a:r>
            <a:endParaRPr sz="1600">
              <a:latin typeface="Consolas"/>
              <a:ea typeface="Consolas"/>
              <a:cs typeface="Consolas"/>
              <a:sym typeface="Consolas"/>
            </a:endParaRPr>
          </a:p>
        </p:txBody>
      </p:sp>
      <p:sp>
        <p:nvSpPr>
          <p:cNvPr id="624" name="Google Shape;624;p58">
            <a:hlinkClick action="ppaction://hlinksldjump" r:id="rId5"/>
          </p:cNvPr>
          <p:cNvSpPr/>
          <p:nvPr/>
        </p:nvSpPr>
        <p:spPr>
          <a:xfrm>
            <a:off x="7629125" y="44550"/>
            <a:ext cx="1438200" cy="4653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Jump to Quiz</a:t>
            </a:r>
            <a:endParaRPr>
              <a:latin typeface="Open Sans"/>
              <a:ea typeface="Open Sans"/>
              <a:cs typeface="Open Sans"/>
              <a:sym typeface="Open Sans"/>
            </a:endParaRPr>
          </a:p>
        </p:txBody>
      </p:sp>
      <p:sp>
        <p:nvSpPr>
          <p:cNvPr id="625" name="Google Shape;625;p58"/>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626" name="Google Shape;626;p58"/>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627" name="Google Shape;627;p58"/>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pic>
        <p:nvPicPr>
          <p:cNvPr descr="File:Tumbeasts server.png - Wikimedia Commons" id="632" name="Google Shape;632;p59"/>
          <p:cNvPicPr preferRelativeResize="0"/>
          <p:nvPr/>
        </p:nvPicPr>
        <p:blipFill>
          <a:blip r:embed="rId3">
            <a:alphaModFix/>
          </a:blip>
          <a:stretch>
            <a:fillRect/>
          </a:stretch>
        </p:blipFill>
        <p:spPr>
          <a:xfrm flipH="1">
            <a:off x="7264649" y="1448270"/>
            <a:ext cx="1647726" cy="2180730"/>
          </a:xfrm>
          <a:prstGeom prst="rect">
            <a:avLst/>
          </a:prstGeom>
          <a:noFill/>
          <a:ln>
            <a:noFill/>
          </a:ln>
        </p:spPr>
      </p:pic>
      <p:pic>
        <p:nvPicPr>
          <p:cNvPr descr="Mobile, Phone - Free images on Pixabay" id="633" name="Google Shape;633;p59"/>
          <p:cNvPicPr preferRelativeResize="0"/>
          <p:nvPr/>
        </p:nvPicPr>
        <p:blipFill>
          <a:blip r:embed="rId4">
            <a:alphaModFix/>
          </a:blip>
          <a:stretch>
            <a:fillRect/>
          </a:stretch>
        </p:blipFill>
        <p:spPr>
          <a:xfrm>
            <a:off x="1219541" y="1907211"/>
            <a:ext cx="865075" cy="1674338"/>
          </a:xfrm>
          <a:prstGeom prst="rect">
            <a:avLst/>
          </a:prstGeom>
          <a:noFill/>
          <a:ln>
            <a:noFill/>
          </a:ln>
        </p:spPr>
      </p:pic>
      <p:sp>
        <p:nvSpPr>
          <p:cNvPr id="634" name="Google Shape;634;p59"/>
          <p:cNvSpPr/>
          <p:nvPr/>
        </p:nvSpPr>
        <p:spPr>
          <a:xfrm>
            <a:off x="2055900" y="99175"/>
            <a:ext cx="5032200" cy="14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000"/>
              <a:t>Flight Booking API</a:t>
            </a:r>
            <a:endParaRPr sz="3000"/>
          </a:p>
          <a:p>
            <a:pPr indent="0" lvl="0" marL="0" rtl="0">
              <a:lnSpc>
                <a:spcPct val="150000"/>
              </a:lnSpc>
              <a:spcBef>
                <a:spcPts val="0"/>
              </a:spcBef>
              <a:spcAft>
                <a:spcPts val="0"/>
              </a:spcAft>
              <a:buNone/>
            </a:pPr>
            <a:r>
              <a:rPr lang="en" sz="1600">
                <a:latin typeface="Consolas"/>
                <a:ea typeface="Consolas"/>
                <a:cs typeface="Consolas"/>
                <a:sym typeface="Consolas"/>
              </a:rPr>
              <a:t>get_flights(start_city, end_city, date)</a:t>
            </a:r>
            <a:endParaRPr sz="1600">
              <a:latin typeface="Consolas"/>
              <a:ea typeface="Consolas"/>
              <a:cs typeface="Consolas"/>
              <a:sym typeface="Consolas"/>
            </a:endParaRPr>
          </a:p>
          <a:p>
            <a:pPr indent="0" lvl="0" marL="0" rtl="0">
              <a:lnSpc>
                <a:spcPct val="150000"/>
              </a:lnSpc>
              <a:spcBef>
                <a:spcPts val="0"/>
              </a:spcBef>
              <a:spcAft>
                <a:spcPts val="0"/>
              </a:spcAft>
              <a:buNone/>
            </a:pPr>
            <a:r>
              <a:rPr b="1" lang="en" sz="1600">
                <a:latin typeface="Consolas"/>
                <a:ea typeface="Consolas"/>
                <a:cs typeface="Consolas"/>
                <a:sym typeface="Consolas"/>
              </a:rPr>
              <a:t>book_ticket(flight_number, payment_details)</a:t>
            </a:r>
            <a:endParaRPr b="1" sz="1600">
              <a:latin typeface="Consolas"/>
              <a:ea typeface="Consolas"/>
              <a:cs typeface="Consolas"/>
              <a:sym typeface="Consolas"/>
            </a:endParaRPr>
          </a:p>
        </p:txBody>
      </p:sp>
      <p:sp>
        <p:nvSpPr>
          <p:cNvPr id="635" name="Google Shape;635;p59"/>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636" name="Google Shape;636;p59"/>
          <p:cNvCxnSpPr>
            <a:endCxn id="635"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637" name="Google Shape;637;p59"/>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sp>
        <p:nvSpPr>
          <p:cNvPr id="638" name="Google Shape;638;p59"/>
          <p:cNvSpPr/>
          <p:nvPr/>
        </p:nvSpPr>
        <p:spPr>
          <a:xfrm>
            <a:off x="410625" y="1429250"/>
            <a:ext cx="2707500" cy="11835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book_ticket(</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GF547</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 7391033867273220)</a:t>
            </a:r>
            <a:endParaRPr sz="1800">
              <a:solidFill>
                <a:schemeClr val="dk1"/>
              </a:solidFill>
              <a:latin typeface="Consolas"/>
              <a:ea typeface="Consolas"/>
              <a:cs typeface="Consolas"/>
              <a:sym typeface="Consolas"/>
            </a:endParaRPr>
          </a:p>
        </p:txBody>
      </p:sp>
      <p:cxnSp>
        <p:nvCxnSpPr>
          <p:cNvPr id="639" name="Google Shape;639;p59"/>
          <p:cNvCxnSpPr/>
          <p:nvPr/>
        </p:nvCxnSpPr>
        <p:spPr>
          <a:xfrm>
            <a:off x="3040575" y="1941425"/>
            <a:ext cx="3286500" cy="0"/>
          </a:xfrm>
          <a:prstGeom prst="straightConnector1">
            <a:avLst/>
          </a:prstGeom>
          <a:noFill/>
          <a:ln cap="flat" cmpd="sng" w="38100">
            <a:solidFill>
              <a:srgbClr val="FF0000"/>
            </a:solidFill>
            <a:prstDash val="solid"/>
            <a:round/>
            <a:headEnd len="med" w="med" type="none"/>
            <a:tailEnd len="med" w="med" type="triangle"/>
          </a:ln>
        </p:spPr>
      </p:cxnSp>
      <p:sp>
        <p:nvSpPr>
          <p:cNvPr id="640" name="Google Shape;640;p59"/>
          <p:cNvSpPr/>
          <p:nvPr/>
        </p:nvSpPr>
        <p:spPr>
          <a:xfrm>
            <a:off x="6327075" y="1283400"/>
            <a:ext cx="2799300" cy="11835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book_ticket(</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GF547</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 7391033867273220)</a:t>
            </a:r>
            <a:endParaRPr sz="1800">
              <a:solidFill>
                <a:schemeClr val="dk1"/>
              </a:solidFill>
              <a:latin typeface="Consolas"/>
              <a:ea typeface="Consolas"/>
              <a:cs typeface="Consolas"/>
              <a:sym typeface="Consolas"/>
            </a:endParaRPr>
          </a:p>
        </p:txBody>
      </p:sp>
      <p:sp>
        <p:nvSpPr>
          <p:cNvPr id="641" name="Google Shape;641;p59"/>
          <p:cNvSpPr/>
          <p:nvPr/>
        </p:nvSpPr>
        <p:spPr>
          <a:xfrm>
            <a:off x="7455800" y="1935750"/>
            <a:ext cx="1620600" cy="1037700"/>
          </a:xfrm>
          <a:prstGeom prst="cloudCallout">
            <a:avLst>
              <a:gd fmla="val -26408" name="adj1"/>
              <a:gd fmla="val 70186" name="adj2"/>
            </a:avLst>
          </a:prstGeom>
          <a:solidFill>
            <a:srgbClr val="4285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Booking flight...</a:t>
            </a:r>
            <a:endParaRPr/>
          </a:p>
        </p:txBody>
      </p:sp>
      <p:sp>
        <p:nvSpPr>
          <p:cNvPr id="642" name="Google Shape;642;p59"/>
          <p:cNvSpPr/>
          <p:nvPr/>
        </p:nvSpPr>
        <p:spPr>
          <a:xfrm>
            <a:off x="7324975" y="2821050"/>
            <a:ext cx="1674900" cy="846300"/>
          </a:xfrm>
          <a:prstGeom prst="horizontalScroll">
            <a:avLst>
              <a:gd fmla="val 12500"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Consolas"/>
                <a:ea typeface="Consolas"/>
                <a:cs typeface="Consolas"/>
                <a:sym typeface="Consolas"/>
              </a:rPr>
              <a:t>Booking confirmation</a:t>
            </a:r>
            <a:endParaRPr/>
          </a:p>
        </p:txBody>
      </p:sp>
      <p:sp>
        <p:nvSpPr>
          <p:cNvPr id="643" name="Google Shape;643;p59"/>
          <p:cNvSpPr/>
          <p:nvPr/>
        </p:nvSpPr>
        <p:spPr>
          <a:xfrm>
            <a:off x="673650" y="2740175"/>
            <a:ext cx="1722300" cy="910200"/>
          </a:xfrm>
          <a:prstGeom prst="horizontalScroll">
            <a:avLst>
              <a:gd fmla="val 12500"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Consolas"/>
                <a:ea typeface="Consolas"/>
                <a:cs typeface="Consolas"/>
                <a:sym typeface="Consolas"/>
              </a:rPr>
              <a:t>Booking confirmation</a:t>
            </a:r>
            <a:endParaRPr>
              <a:solidFill>
                <a:schemeClr val="dk1"/>
              </a:solidFill>
              <a:latin typeface="Consolas"/>
              <a:ea typeface="Consolas"/>
              <a:cs typeface="Consolas"/>
              <a:sym typeface="Consolas"/>
            </a:endParaRPr>
          </a:p>
        </p:txBody>
      </p:sp>
      <p:cxnSp>
        <p:nvCxnSpPr>
          <p:cNvPr id="644" name="Google Shape;644;p59"/>
          <p:cNvCxnSpPr/>
          <p:nvPr/>
        </p:nvCxnSpPr>
        <p:spPr>
          <a:xfrm>
            <a:off x="2396325" y="3268338"/>
            <a:ext cx="4904700" cy="0"/>
          </a:xfrm>
          <a:prstGeom prst="straightConnector1">
            <a:avLst/>
          </a:prstGeom>
          <a:noFill/>
          <a:ln cap="flat" cmpd="sng" w="38100">
            <a:solidFill>
              <a:srgbClr val="FFFF00"/>
            </a:solidFill>
            <a:prstDash val="solid"/>
            <a:round/>
            <a:headEnd len="med" w="med" type="triangle"/>
            <a:tailEnd len="med" w="med" type="none"/>
          </a:ln>
        </p:spPr>
      </p:cxnSp>
      <p:sp>
        <p:nvSpPr>
          <p:cNvPr id="645" name="Google Shape;645;p59"/>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646" name="Google Shape;646;p59"/>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647" name="Google Shape;647;p59"/>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3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300"/>
                                        <p:tgtEl>
                                          <p:spTgt spid="639"/>
                                        </p:tgtEl>
                                      </p:cBhvr>
                                    </p:animEffect>
                                  </p:childTnLst>
                                </p:cTn>
                              </p:par>
                              <p:par>
                                <p:cTn fill="hold" nodeType="withEffect" presetClass="exit" presetID="10" presetSubtype="0">
                                  <p:stCondLst>
                                    <p:cond delay="0"/>
                                  </p:stCondLst>
                                  <p:childTnLst>
                                    <p:animEffect filter="fade" transition="out">
                                      <p:cBhvr>
                                        <p:cTn dur="200"/>
                                        <p:tgtEl>
                                          <p:spTgt spid="638"/>
                                        </p:tgtEl>
                                      </p:cBhvr>
                                    </p:animEffect>
                                    <p:set>
                                      <p:cBhvr>
                                        <p:cTn dur="1" fill="hold">
                                          <p:stCondLst>
                                            <p:cond delay="200"/>
                                          </p:stCondLst>
                                        </p:cTn>
                                        <p:tgtEl>
                                          <p:spTgt spid="63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639"/>
                                        </p:tgtEl>
                                      </p:cBhvr>
                                    </p:animEffect>
                                    <p:set>
                                      <p:cBhvr>
                                        <p:cTn dur="1" fill="hold">
                                          <p:stCondLst>
                                            <p:cond delay="1000"/>
                                          </p:stCondLst>
                                        </p:cTn>
                                        <p:tgtEl>
                                          <p:spTgt spid="6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40"/>
                                        </p:tgtEl>
                                      </p:cBhvr>
                                    </p:animEffect>
                                    <p:set>
                                      <p:cBhvr>
                                        <p:cTn dur="1" fill="hold">
                                          <p:stCondLst>
                                            <p:cond delay="1000"/>
                                          </p:stCondLst>
                                        </p:cTn>
                                        <p:tgtEl>
                                          <p:spTgt spid="64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6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600"/>
                                        <p:tgtEl>
                                          <p:spTgt spid="641"/>
                                        </p:tgtEl>
                                      </p:cBhvr>
                                    </p:animEffect>
                                    <p:set>
                                      <p:cBhvr>
                                        <p:cTn dur="1" fill="hold">
                                          <p:stCondLst>
                                            <p:cond delay="1600"/>
                                          </p:stCondLst>
                                        </p:cTn>
                                        <p:tgtEl>
                                          <p:spTgt spid="6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7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400"/>
                                        <p:tgtEl>
                                          <p:spTgt spid="644"/>
                                        </p:tgtEl>
                                      </p:cBhvr>
                                    </p:animEffect>
                                  </p:childTnLst>
                                </p:cTn>
                              </p:par>
                              <p:par>
                                <p:cTn fill="hold" nodeType="withEffect" presetClass="exit" presetID="10" presetSubtype="0">
                                  <p:stCondLst>
                                    <p:cond delay="0"/>
                                  </p:stCondLst>
                                  <p:childTnLst>
                                    <p:animEffect filter="fade" transition="out">
                                      <p:cBhvr>
                                        <p:cTn dur="300"/>
                                        <p:tgtEl>
                                          <p:spTgt spid="642"/>
                                        </p:tgtEl>
                                      </p:cBhvr>
                                    </p:animEffect>
                                    <p:set>
                                      <p:cBhvr>
                                        <p:cTn dur="1" fill="hold">
                                          <p:stCondLst>
                                            <p:cond delay="300"/>
                                          </p:stCondLst>
                                        </p:cTn>
                                        <p:tgtEl>
                                          <p:spTgt spid="64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600"/>
                                        <p:tgtEl>
                                          <p:spTgt spid="644"/>
                                        </p:tgtEl>
                                      </p:cBhvr>
                                    </p:animEffect>
                                    <p:set>
                                      <p:cBhvr>
                                        <p:cTn dur="1" fill="hold">
                                          <p:stCondLst>
                                            <p:cond delay="600"/>
                                          </p:stCondLst>
                                        </p:cTn>
                                        <p:tgtEl>
                                          <p:spTgt spid="6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pic>
        <p:nvPicPr>
          <p:cNvPr descr="File:Tumbeasts server.png - Wikimedia Commons" id="652" name="Google Shape;652;p60"/>
          <p:cNvPicPr preferRelativeResize="0"/>
          <p:nvPr/>
        </p:nvPicPr>
        <p:blipFill>
          <a:blip r:embed="rId3">
            <a:alphaModFix/>
          </a:blip>
          <a:stretch>
            <a:fillRect/>
          </a:stretch>
        </p:blipFill>
        <p:spPr>
          <a:xfrm flipH="1">
            <a:off x="7264649" y="1448270"/>
            <a:ext cx="1647726" cy="2180730"/>
          </a:xfrm>
          <a:prstGeom prst="rect">
            <a:avLst/>
          </a:prstGeom>
          <a:noFill/>
          <a:ln>
            <a:noFill/>
          </a:ln>
        </p:spPr>
      </p:pic>
      <p:pic>
        <p:nvPicPr>
          <p:cNvPr descr="Free vector graphic: Laptop, Computer, Open, Screen - Free Image ..." id="653" name="Google Shape;653;p60"/>
          <p:cNvPicPr preferRelativeResize="0"/>
          <p:nvPr/>
        </p:nvPicPr>
        <p:blipFill>
          <a:blip r:embed="rId4">
            <a:alphaModFix/>
          </a:blip>
          <a:stretch>
            <a:fillRect/>
          </a:stretch>
        </p:blipFill>
        <p:spPr>
          <a:xfrm>
            <a:off x="-352499" y="1973502"/>
            <a:ext cx="2606100" cy="1693946"/>
          </a:xfrm>
          <a:prstGeom prst="rect">
            <a:avLst/>
          </a:prstGeom>
          <a:noFill/>
          <a:ln>
            <a:noFill/>
          </a:ln>
        </p:spPr>
      </p:pic>
      <p:sp>
        <p:nvSpPr>
          <p:cNvPr id="654" name="Google Shape;654;p60"/>
          <p:cNvSpPr/>
          <p:nvPr/>
        </p:nvSpPr>
        <p:spPr>
          <a:xfrm>
            <a:off x="2055900" y="99175"/>
            <a:ext cx="5032200" cy="14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000"/>
              <a:t>Flight Booking API</a:t>
            </a:r>
            <a:endParaRPr sz="3000"/>
          </a:p>
          <a:p>
            <a:pPr indent="0" lvl="0" marL="0" rtl="0">
              <a:lnSpc>
                <a:spcPct val="150000"/>
              </a:lnSpc>
              <a:spcBef>
                <a:spcPts val="0"/>
              </a:spcBef>
              <a:spcAft>
                <a:spcPts val="0"/>
              </a:spcAft>
              <a:buNone/>
            </a:pPr>
            <a:r>
              <a:rPr lang="en" sz="1600">
                <a:latin typeface="Consolas"/>
                <a:ea typeface="Consolas"/>
                <a:cs typeface="Consolas"/>
                <a:sym typeface="Consolas"/>
              </a:rPr>
              <a:t>get_flights(start_city, end_city, date)</a:t>
            </a:r>
            <a:endParaRPr sz="1600">
              <a:latin typeface="Consolas"/>
              <a:ea typeface="Consolas"/>
              <a:cs typeface="Consolas"/>
              <a:sym typeface="Consolas"/>
            </a:endParaRPr>
          </a:p>
          <a:p>
            <a:pPr indent="0" lvl="0" marL="0" rtl="0">
              <a:lnSpc>
                <a:spcPct val="150000"/>
              </a:lnSpc>
              <a:spcBef>
                <a:spcPts val="0"/>
              </a:spcBef>
              <a:spcAft>
                <a:spcPts val="0"/>
              </a:spcAft>
              <a:buNone/>
            </a:pPr>
            <a:r>
              <a:rPr b="1" lang="en" sz="1600">
                <a:latin typeface="Consolas"/>
                <a:ea typeface="Consolas"/>
                <a:cs typeface="Consolas"/>
                <a:sym typeface="Consolas"/>
              </a:rPr>
              <a:t>book_ticket(flight_number, payment_details)</a:t>
            </a:r>
            <a:endParaRPr b="1" sz="1600">
              <a:latin typeface="Consolas"/>
              <a:ea typeface="Consolas"/>
              <a:cs typeface="Consolas"/>
              <a:sym typeface="Consolas"/>
            </a:endParaRPr>
          </a:p>
        </p:txBody>
      </p:sp>
      <p:sp>
        <p:nvSpPr>
          <p:cNvPr id="655" name="Google Shape;655;p60"/>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656" name="Google Shape;656;p60"/>
          <p:cNvCxnSpPr>
            <a:endCxn id="655"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657" name="Google Shape;657;p60"/>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sp>
        <p:nvSpPr>
          <p:cNvPr id="658" name="Google Shape;658;p60"/>
          <p:cNvSpPr/>
          <p:nvPr/>
        </p:nvSpPr>
        <p:spPr>
          <a:xfrm>
            <a:off x="334425" y="1429250"/>
            <a:ext cx="2685600" cy="11835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book_ticket(</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GF547</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 0123456789)</a:t>
            </a:r>
            <a:endParaRPr sz="1800">
              <a:solidFill>
                <a:schemeClr val="dk1"/>
              </a:solidFill>
              <a:latin typeface="Consolas"/>
              <a:ea typeface="Consolas"/>
              <a:cs typeface="Consolas"/>
              <a:sym typeface="Consolas"/>
            </a:endParaRPr>
          </a:p>
        </p:txBody>
      </p:sp>
      <p:cxnSp>
        <p:nvCxnSpPr>
          <p:cNvPr id="659" name="Google Shape;659;p60"/>
          <p:cNvCxnSpPr/>
          <p:nvPr/>
        </p:nvCxnSpPr>
        <p:spPr>
          <a:xfrm>
            <a:off x="3040575" y="1941425"/>
            <a:ext cx="3309300" cy="0"/>
          </a:xfrm>
          <a:prstGeom prst="straightConnector1">
            <a:avLst/>
          </a:prstGeom>
          <a:noFill/>
          <a:ln cap="flat" cmpd="sng" w="38100">
            <a:solidFill>
              <a:srgbClr val="FF0000"/>
            </a:solidFill>
            <a:prstDash val="solid"/>
            <a:round/>
            <a:headEnd len="med" w="med" type="none"/>
            <a:tailEnd len="med" w="med" type="triangle"/>
          </a:ln>
        </p:spPr>
      </p:cxnSp>
      <p:sp>
        <p:nvSpPr>
          <p:cNvPr id="660" name="Google Shape;660;p60"/>
          <p:cNvSpPr/>
          <p:nvPr/>
        </p:nvSpPr>
        <p:spPr>
          <a:xfrm>
            <a:off x="6349875" y="1283400"/>
            <a:ext cx="2776500" cy="11835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book_ticket(</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GF547</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 </a:t>
            </a:r>
            <a:r>
              <a:rPr lang="en" sz="1600">
                <a:solidFill>
                  <a:schemeClr val="dk1"/>
                </a:solidFill>
                <a:latin typeface="Consolas"/>
                <a:ea typeface="Consolas"/>
                <a:cs typeface="Consolas"/>
                <a:sym typeface="Consolas"/>
              </a:rPr>
              <a:t>0123456789</a:t>
            </a:r>
            <a:r>
              <a:rPr lang="en" sz="16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sp>
        <p:nvSpPr>
          <p:cNvPr id="661" name="Google Shape;661;p60"/>
          <p:cNvSpPr/>
          <p:nvPr/>
        </p:nvSpPr>
        <p:spPr>
          <a:xfrm>
            <a:off x="7455800" y="1935750"/>
            <a:ext cx="1620600" cy="1037700"/>
          </a:xfrm>
          <a:prstGeom prst="cloudCallout">
            <a:avLst>
              <a:gd fmla="val -26408" name="adj1"/>
              <a:gd fmla="val 70186" name="adj2"/>
            </a:avLst>
          </a:prstGeom>
          <a:solidFill>
            <a:srgbClr val="4885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Booking flight...</a:t>
            </a:r>
            <a:endParaRPr/>
          </a:p>
        </p:txBody>
      </p:sp>
      <p:sp>
        <p:nvSpPr>
          <p:cNvPr id="662" name="Google Shape;662;p60"/>
          <p:cNvSpPr/>
          <p:nvPr/>
        </p:nvSpPr>
        <p:spPr>
          <a:xfrm>
            <a:off x="6928400" y="2821050"/>
            <a:ext cx="2071500" cy="846300"/>
          </a:xfrm>
          <a:prstGeom prst="horizontalScroll">
            <a:avLst>
              <a:gd fmla="val 125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FF0000"/>
                </a:solidFill>
                <a:latin typeface="Consolas"/>
                <a:ea typeface="Consolas"/>
                <a:cs typeface="Consolas"/>
                <a:sym typeface="Consolas"/>
              </a:rPr>
              <a:t>Error</a:t>
            </a:r>
            <a:r>
              <a:rPr lang="en">
                <a:solidFill>
                  <a:srgbClr val="FF0000"/>
                </a:solidFill>
                <a:latin typeface="Consolas"/>
                <a:ea typeface="Consolas"/>
                <a:cs typeface="Consolas"/>
                <a:sym typeface="Consolas"/>
              </a:rPr>
              <a:t>:</a:t>
            </a:r>
            <a:r>
              <a:rPr lang="en">
                <a:solidFill>
                  <a:schemeClr val="dk1"/>
                </a:solidFill>
                <a:latin typeface="Consolas"/>
                <a:ea typeface="Consolas"/>
                <a:cs typeface="Consolas"/>
                <a:sym typeface="Consolas"/>
              </a:rPr>
              <a:t> invalid payment details</a:t>
            </a:r>
            <a:endParaRPr/>
          </a:p>
        </p:txBody>
      </p:sp>
      <p:sp>
        <p:nvSpPr>
          <p:cNvPr id="663" name="Google Shape;663;p60"/>
          <p:cNvSpPr/>
          <p:nvPr/>
        </p:nvSpPr>
        <p:spPr>
          <a:xfrm>
            <a:off x="719175" y="2757250"/>
            <a:ext cx="1905900" cy="910200"/>
          </a:xfrm>
          <a:prstGeom prst="horizontalScroll">
            <a:avLst>
              <a:gd fmla="val 12500"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Error</a:t>
            </a:r>
            <a:r>
              <a:rPr lang="en">
                <a:solidFill>
                  <a:srgbClr val="FF0000"/>
                </a:solidFill>
                <a:latin typeface="Consolas"/>
                <a:ea typeface="Consolas"/>
                <a:cs typeface="Consolas"/>
                <a:sym typeface="Consolas"/>
              </a:rPr>
              <a:t>:</a:t>
            </a:r>
            <a:r>
              <a:rPr lang="en">
                <a:solidFill>
                  <a:schemeClr val="dk1"/>
                </a:solidFill>
                <a:latin typeface="Consolas"/>
                <a:ea typeface="Consolas"/>
                <a:cs typeface="Consolas"/>
                <a:sym typeface="Consolas"/>
              </a:rPr>
              <a:t> invalid payment details</a:t>
            </a:r>
            <a:endParaRPr>
              <a:solidFill>
                <a:schemeClr val="dk1"/>
              </a:solidFill>
              <a:latin typeface="Consolas"/>
              <a:ea typeface="Consolas"/>
              <a:cs typeface="Consolas"/>
              <a:sym typeface="Consolas"/>
            </a:endParaRPr>
          </a:p>
        </p:txBody>
      </p:sp>
      <p:cxnSp>
        <p:nvCxnSpPr>
          <p:cNvPr id="664" name="Google Shape;664;p60"/>
          <p:cNvCxnSpPr/>
          <p:nvPr/>
        </p:nvCxnSpPr>
        <p:spPr>
          <a:xfrm>
            <a:off x="2624925" y="3268338"/>
            <a:ext cx="4322100" cy="0"/>
          </a:xfrm>
          <a:prstGeom prst="straightConnector1">
            <a:avLst/>
          </a:prstGeom>
          <a:noFill/>
          <a:ln cap="flat" cmpd="sng" w="38100">
            <a:solidFill>
              <a:srgbClr val="FFFF00"/>
            </a:solidFill>
            <a:prstDash val="solid"/>
            <a:round/>
            <a:headEnd len="med" w="med" type="triangle"/>
            <a:tailEnd len="med" w="med" type="none"/>
          </a:ln>
        </p:spPr>
      </p:cxnSp>
      <p:sp>
        <p:nvSpPr>
          <p:cNvPr id="665" name="Google Shape;665;p60"/>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666" name="Google Shape;666;p60"/>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667" name="Google Shape;667;p60"/>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3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300"/>
                                        <p:tgtEl>
                                          <p:spTgt spid="659"/>
                                        </p:tgtEl>
                                      </p:cBhvr>
                                    </p:animEffect>
                                  </p:childTnLst>
                                </p:cTn>
                              </p:par>
                              <p:par>
                                <p:cTn fill="hold" nodeType="withEffect" presetClass="exit" presetID="10" presetSubtype="0">
                                  <p:stCondLst>
                                    <p:cond delay="0"/>
                                  </p:stCondLst>
                                  <p:childTnLst>
                                    <p:animEffect filter="fade" transition="out">
                                      <p:cBhvr>
                                        <p:cTn dur="200"/>
                                        <p:tgtEl>
                                          <p:spTgt spid="658"/>
                                        </p:tgtEl>
                                      </p:cBhvr>
                                    </p:animEffect>
                                    <p:set>
                                      <p:cBhvr>
                                        <p:cTn dur="1" fill="hold">
                                          <p:stCondLst>
                                            <p:cond delay="200"/>
                                          </p:stCondLst>
                                        </p:cTn>
                                        <p:tgtEl>
                                          <p:spTgt spid="65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659"/>
                                        </p:tgtEl>
                                      </p:cBhvr>
                                    </p:animEffect>
                                    <p:set>
                                      <p:cBhvr>
                                        <p:cTn dur="1" fill="hold">
                                          <p:stCondLst>
                                            <p:cond delay="1000"/>
                                          </p:stCondLst>
                                        </p:cTn>
                                        <p:tgtEl>
                                          <p:spTgt spid="6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60"/>
                                        </p:tgtEl>
                                      </p:cBhvr>
                                    </p:animEffect>
                                    <p:set>
                                      <p:cBhvr>
                                        <p:cTn dur="1" fill="hold">
                                          <p:stCondLst>
                                            <p:cond delay="1000"/>
                                          </p:stCondLst>
                                        </p:cTn>
                                        <p:tgtEl>
                                          <p:spTgt spid="6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6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600"/>
                                        <p:tgtEl>
                                          <p:spTgt spid="661"/>
                                        </p:tgtEl>
                                      </p:cBhvr>
                                    </p:animEffect>
                                    <p:set>
                                      <p:cBhvr>
                                        <p:cTn dur="1" fill="hold">
                                          <p:stCondLst>
                                            <p:cond delay="1600"/>
                                          </p:stCondLst>
                                        </p:cTn>
                                        <p:tgtEl>
                                          <p:spTgt spid="6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7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400"/>
                                        <p:tgtEl>
                                          <p:spTgt spid="664"/>
                                        </p:tgtEl>
                                      </p:cBhvr>
                                    </p:animEffect>
                                  </p:childTnLst>
                                </p:cTn>
                              </p:par>
                              <p:par>
                                <p:cTn fill="hold" nodeType="withEffect" presetClass="exit" presetID="10" presetSubtype="0">
                                  <p:stCondLst>
                                    <p:cond delay="0"/>
                                  </p:stCondLst>
                                  <p:childTnLst>
                                    <p:animEffect filter="fade" transition="out">
                                      <p:cBhvr>
                                        <p:cTn dur="300"/>
                                        <p:tgtEl>
                                          <p:spTgt spid="662"/>
                                        </p:tgtEl>
                                      </p:cBhvr>
                                    </p:animEffect>
                                    <p:set>
                                      <p:cBhvr>
                                        <p:cTn dur="1" fill="hold">
                                          <p:stCondLst>
                                            <p:cond delay="300"/>
                                          </p:stCondLst>
                                        </p:cTn>
                                        <p:tgtEl>
                                          <p:spTgt spid="66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600"/>
                                        <p:tgtEl>
                                          <p:spTgt spid="664"/>
                                        </p:tgtEl>
                                      </p:cBhvr>
                                    </p:animEffect>
                                    <p:set>
                                      <p:cBhvr>
                                        <p:cTn dur="1" fill="hold">
                                          <p:stCondLst>
                                            <p:cond delay="600"/>
                                          </p:stCondLst>
                                        </p:cTn>
                                        <p:tgtEl>
                                          <p:spTgt spid="6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descr="Free vector graphic: Laptop, Computer, Open, Screen - Free Image ..." id="672" name="Google Shape;672;p61"/>
          <p:cNvPicPr preferRelativeResize="0"/>
          <p:nvPr/>
        </p:nvPicPr>
        <p:blipFill>
          <a:blip r:embed="rId3">
            <a:alphaModFix/>
          </a:blip>
          <a:stretch>
            <a:fillRect/>
          </a:stretch>
        </p:blipFill>
        <p:spPr>
          <a:xfrm>
            <a:off x="-352499" y="1973502"/>
            <a:ext cx="2606100" cy="1693946"/>
          </a:xfrm>
          <a:prstGeom prst="rect">
            <a:avLst/>
          </a:prstGeom>
          <a:noFill/>
          <a:ln>
            <a:noFill/>
          </a:ln>
        </p:spPr>
      </p:pic>
      <p:sp>
        <p:nvSpPr>
          <p:cNvPr id="673" name="Google Shape;673;p61"/>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674" name="Google Shape;674;p61"/>
          <p:cNvCxnSpPr>
            <a:endCxn id="673"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675" name="Google Shape;675;p61"/>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sp>
        <p:nvSpPr>
          <p:cNvPr id="676" name="Google Shape;676;p61"/>
          <p:cNvSpPr/>
          <p:nvPr/>
        </p:nvSpPr>
        <p:spPr>
          <a:xfrm>
            <a:off x="1411050" y="76200"/>
            <a:ext cx="6600300" cy="14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000"/>
              <a:t>New Flight Booking API</a:t>
            </a:r>
            <a:endParaRPr sz="3000"/>
          </a:p>
          <a:p>
            <a:pPr indent="0" lvl="0" marL="0" rtl="0">
              <a:lnSpc>
                <a:spcPct val="150000"/>
              </a:lnSpc>
              <a:spcBef>
                <a:spcPts val="0"/>
              </a:spcBef>
              <a:spcAft>
                <a:spcPts val="0"/>
              </a:spcAft>
              <a:buNone/>
            </a:pPr>
            <a:r>
              <a:rPr lang="en" sz="1600">
                <a:latin typeface="Consolas"/>
                <a:ea typeface="Consolas"/>
                <a:cs typeface="Consolas"/>
                <a:sym typeface="Consolas"/>
              </a:rPr>
              <a:t>get_flights(start_city, end_city, date)</a:t>
            </a:r>
            <a:endParaRPr sz="1600">
              <a:latin typeface="Consolas"/>
              <a:ea typeface="Consolas"/>
              <a:cs typeface="Consolas"/>
              <a:sym typeface="Consolas"/>
            </a:endParaRPr>
          </a:p>
          <a:p>
            <a:pPr indent="0" lvl="0" marL="0" rtl="0">
              <a:lnSpc>
                <a:spcPct val="150000"/>
              </a:lnSpc>
              <a:spcBef>
                <a:spcPts val="0"/>
              </a:spcBef>
              <a:spcAft>
                <a:spcPts val="0"/>
              </a:spcAft>
              <a:buNone/>
            </a:pPr>
            <a:r>
              <a:rPr lang="en" sz="1600">
                <a:latin typeface="Consolas"/>
                <a:ea typeface="Consolas"/>
                <a:cs typeface="Consolas"/>
                <a:sym typeface="Consolas"/>
              </a:rPr>
              <a:t>book_ticket(flight_number, </a:t>
            </a:r>
            <a:r>
              <a:rPr b="1" lang="en" sz="1600">
                <a:latin typeface="Consolas"/>
                <a:ea typeface="Consolas"/>
                <a:cs typeface="Consolas"/>
                <a:sym typeface="Consolas"/>
              </a:rPr>
              <a:t>num_tickets,</a:t>
            </a:r>
            <a:r>
              <a:rPr lang="en" sz="1600">
                <a:latin typeface="Consolas"/>
                <a:ea typeface="Consolas"/>
                <a:cs typeface="Consolas"/>
                <a:sym typeface="Consolas"/>
              </a:rPr>
              <a:t> payment_details)</a:t>
            </a:r>
            <a:endParaRPr sz="1600">
              <a:latin typeface="Consolas"/>
              <a:ea typeface="Consolas"/>
              <a:cs typeface="Consolas"/>
              <a:sym typeface="Consolas"/>
            </a:endParaRPr>
          </a:p>
        </p:txBody>
      </p:sp>
      <p:pic>
        <p:nvPicPr>
          <p:cNvPr descr="File:Tumbeasts server.png - Wikimedia Commons" id="677" name="Google Shape;677;p61"/>
          <p:cNvPicPr preferRelativeResize="0"/>
          <p:nvPr/>
        </p:nvPicPr>
        <p:blipFill>
          <a:blip r:embed="rId4">
            <a:alphaModFix/>
          </a:blip>
          <a:stretch>
            <a:fillRect/>
          </a:stretch>
        </p:blipFill>
        <p:spPr>
          <a:xfrm flipH="1">
            <a:off x="7264649" y="1448270"/>
            <a:ext cx="1647726" cy="2180730"/>
          </a:xfrm>
          <a:prstGeom prst="rect">
            <a:avLst/>
          </a:prstGeom>
          <a:noFill/>
          <a:ln>
            <a:noFill/>
          </a:ln>
        </p:spPr>
      </p:pic>
      <p:sp>
        <p:nvSpPr>
          <p:cNvPr id="678" name="Google Shape;678;p61">
            <a:hlinkClick action="ppaction://hlinksldjump" r:id="rId5"/>
          </p:cNvPr>
          <p:cNvSpPr/>
          <p:nvPr/>
        </p:nvSpPr>
        <p:spPr>
          <a:xfrm>
            <a:off x="36425" y="76200"/>
            <a:ext cx="1311000" cy="465300"/>
          </a:xfrm>
          <a:prstGeom prst="roundRect">
            <a:avLst>
              <a:gd fmla="val 16667"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Open Sans"/>
                <a:ea typeface="Open Sans"/>
                <a:cs typeface="Open Sans"/>
                <a:sym typeface="Open Sans"/>
              </a:rPr>
              <a:t>Jump to Quiz</a:t>
            </a:r>
            <a:endParaRPr sz="1300">
              <a:latin typeface="Open Sans"/>
              <a:ea typeface="Open Sans"/>
              <a:cs typeface="Open Sans"/>
              <a:sym typeface="Open Sans"/>
            </a:endParaRPr>
          </a:p>
        </p:txBody>
      </p:sp>
      <p:sp>
        <p:nvSpPr>
          <p:cNvPr id="679" name="Google Shape;679;p61"/>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680" name="Google Shape;680;p61"/>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681" name="Google Shape;681;p61"/>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pic>
        <p:nvPicPr>
          <p:cNvPr descr="File:Tumbeasts server.png - Wikimedia Commons" id="686" name="Google Shape;686;p62"/>
          <p:cNvPicPr preferRelativeResize="0"/>
          <p:nvPr/>
        </p:nvPicPr>
        <p:blipFill>
          <a:blip r:embed="rId3">
            <a:alphaModFix/>
          </a:blip>
          <a:stretch>
            <a:fillRect/>
          </a:stretch>
        </p:blipFill>
        <p:spPr>
          <a:xfrm flipH="1">
            <a:off x="7264649" y="1448270"/>
            <a:ext cx="1647726" cy="2180730"/>
          </a:xfrm>
          <a:prstGeom prst="rect">
            <a:avLst/>
          </a:prstGeom>
          <a:noFill/>
          <a:ln>
            <a:noFill/>
          </a:ln>
        </p:spPr>
      </p:pic>
      <p:pic>
        <p:nvPicPr>
          <p:cNvPr descr="Free vector graphic: Laptop, Computer, Open, Screen - Free Image ..." id="687" name="Google Shape;687;p62"/>
          <p:cNvPicPr preferRelativeResize="0"/>
          <p:nvPr/>
        </p:nvPicPr>
        <p:blipFill>
          <a:blip r:embed="rId4">
            <a:alphaModFix/>
          </a:blip>
          <a:stretch>
            <a:fillRect/>
          </a:stretch>
        </p:blipFill>
        <p:spPr>
          <a:xfrm>
            <a:off x="-352499" y="1973502"/>
            <a:ext cx="2606100" cy="1693946"/>
          </a:xfrm>
          <a:prstGeom prst="rect">
            <a:avLst/>
          </a:prstGeom>
          <a:noFill/>
          <a:ln>
            <a:noFill/>
          </a:ln>
        </p:spPr>
      </p:pic>
      <p:sp>
        <p:nvSpPr>
          <p:cNvPr id="688" name="Google Shape;688;p62"/>
          <p:cNvSpPr/>
          <p:nvPr/>
        </p:nvSpPr>
        <p:spPr>
          <a:xfrm>
            <a:off x="1411050" y="76200"/>
            <a:ext cx="6600300" cy="141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000"/>
              <a:t>New </a:t>
            </a:r>
            <a:r>
              <a:rPr lang="en" sz="3000"/>
              <a:t>Flight Booking API</a:t>
            </a:r>
            <a:endParaRPr sz="3000"/>
          </a:p>
          <a:p>
            <a:pPr indent="0" lvl="0" marL="0" rtl="0">
              <a:lnSpc>
                <a:spcPct val="150000"/>
              </a:lnSpc>
              <a:spcBef>
                <a:spcPts val="0"/>
              </a:spcBef>
              <a:spcAft>
                <a:spcPts val="0"/>
              </a:spcAft>
              <a:buNone/>
            </a:pPr>
            <a:r>
              <a:rPr lang="en" sz="1600">
                <a:latin typeface="Consolas"/>
                <a:ea typeface="Consolas"/>
                <a:cs typeface="Consolas"/>
                <a:sym typeface="Consolas"/>
              </a:rPr>
              <a:t>get_flights(start_city, end_city, date)</a:t>
            </a:r>
            <a:endParaRPr sz="1600">
              <a:latin typeface="Consolas"/>
              <a:ea typeface="Consolas"/>
              <a:cs typeface="Consolas"/>
              <a:sym typeface="Consolas"/>
            </a:endParaRPr>
          </a:p>
          <a:p>
            <a:pPr indent="0" lvl="0" marL="0" rtl="0">
              <a:lnSpc>
                <a:spcPct val="150000"/>
              </a:lnSpc>
              <a:spcBef>
                <a:spcPts val="0"/>
              </a:spcBef>
              <a:spcAft>
                <a:spcPts val="0"/>
              </a:spcAft>
              <a:buNone/>
            </a:pPr>
            <a:r>
              <a:rPr lang="en" sz="1600">
                <a:latin typeface="Consolas"/>
                <a:ea typeface="Consolas"/>
                <a:cs typeface="Consolas"/>
                <a:sym typeface="Consolas"/>
              </a:rPr>
              <a:t>book_ticket(flight_number, </a:t>
            </a:r>
            <a:r>
              <a:rPr b="1" lang="en" sz="1600">
                <a:latin typeface="Consolas"/>
                <a:ea typeface="Consolas"/>
                <a:cs typeface="Consolas"/>
                <a:sym typeface="Consolas"/>
              </a:rPr>
              <a:t>num_tickets,</a:t>
            </a:r>
            <a:r>
              <a:rPr lang="en" sz="1600">
                <a:latin typeface="Consolas"/>
                <a:ea typeface="Consolas"/>
                <a:cs typeface="Consolas"/>
                <a:sym typeface="Consolas"/>
              </a:rPr>
              <a:t> payment_details)</a:t>
            </a:r>
            <a:endParaRPr sz="1600">
              <a:latin typeface="Consolas"/>
              <a:ea typeface="Consolas"/>
              <a:cs typeface="Consolas"/>
              <a:sym typeface="Consolas"/>
            </a:endParaRPr>
          </a:p>
        </p:txBody>
      </p:sp>
      <p:sp>
        <p:nvSpPr>
          <p:cNvPr id="689" name="Google Shape;689;p62"/>
          <p:cNvSpPr/>
          <p:nvPr/>
        </p:nvSpPr>
        <p:spPr>
          <a:xfrm>
            <a:off x="2866350" y="1726363"/>
            <a:ext cx="3411288" cy="22941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690" name="Google Shape;690;p62"/>
          <p:cNvCxnSpPr>
            <a:endCxn id="689" idx="2"/>
          </p:cNvCxnSpPr>
          <p:nvPr/>
        </p:nvCxnSpPr>
        <p:spPr>
          <a:xfrm>
            <a:off x="2084631" y="2867731"/>
            <a:ext cx="792300" cy="5700"/>
          </a:xfrm>
          <a:prstGeom prst="straightConnector1">
            <a:avLst/>
          </a:prstGeom>
          <a:noFill/>
          <a:ln cap="flat" cmpd="sng" w="28575">
            <a:solidFill>
              <a:schemeClr val="dk2"/>
            </a:solidFill>
            <a:prstDash val="solid"/>
            <a:round/>
            <a:headEnd len="med" w="med" type="triangle"/>
            <a:tailEnd len="med" w="med" type="triangle"/>
          </a:ln>
        </p:spPr>
      </p:cxnSp>
      <p:cxnSp>
        <p:nvCxnSpPr>
          <p:cNvPr id="691" name="Google Shape;691;p62"/>
          <p:cNvCxnSpPr/>
          <p:nvPr/>
        </p:nvCxnSpPr>
        <p:spPr>
          <a:xfrm>
            <a:off x="6277650" y="2867625"/>
            <a:ext cx="987000" cy="0"/>
          </a:xfrm>
          <a:prstGeom prst="straightConnector1">
            <a:avLst/>
          </a:prstGeom>
          <a:noFill/>
          <a:ln cap="flat" cmpd="sng" w="28575">
            <a:solidFill>
              <a:schemeClr val="dk2"/>
            </a:solidFill>
            <a:prstDash val="solid"/>
            <a:round/>
            <a:headEnd len="med" w="med" type="triangle"/>
            <a:tailEnd len="med" w="med" type="triangle"/>
          </a:ln>
        </p:spPr>
      </p:cxnSp>
      <p:sp>
        <p:nvSpPr>
          <p:cNvPr id="692" name="Google Shape;692;p62"/>
          <p:cNvSpPr/>
          <p:nvPr/>
        </p:nvSpPr>
        <p:spPr>
          <a:xfrm>
            <a:off x="334425" y="1429250"/>
            <a:ext cx="2685600" cy="11835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book_ticket(</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GF547</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 </a:t>
            </a:r>
            <a:r>
              <a:rPr lang="en" sz="1600">
                <a:solidFill>
                  <a:schemeClr val="dk1"/>
                </a:solidFill>
                <a:latin typeface="Consolas"/>
                <a:ea typeface="Consolas"/>
                <a:cs typeface="Consolas"/>
                <a:sym typeface="Consolas"/>
              </a:rPr>
              <a:t>7391033867273220</a:t>
            </a:r>
            <a:r>
              <a:rPr lang="en" sz="16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cxnSp>
        <p:nvCxnSpPr>
          <p:cNvPr id="693" name="Google Shape;693;p62"/>
          <p:cNvCxnSpPr/>
          <p:nvPr/>
        </p:nvCxnSpPr>
        <p:spPr>
          <a:xfrm>
            <a:off x="3040575" y="1941425"/>
            <a:ext cx="3275100" cy="0"/>
          </a:xfrm>
          <a:prstGeom prst="straightConnector1">
            <a:avLst/>
          </a:prstGeom>
          <a:noFill/>
          <a:ln cap="flat" cmpd="sng" w="38100">
            <a:solidFill>
              <a:srgbClr val="FF0000"/>
            </a:solidFill>
            <a:prstDash val="solid"/>
            <a:round/>
            <a:headEnd len="med" w="med" type="none"/>
            <a:tailEnd len="med" w="med" type="triangle"/>
          </a:ln>
        </p:spPr>
      </p:cxnSp>
      <p:sp>
        <p:nvSpPr>
          <p:cNvPr id="694" name="Google Shape;694;p62"/>
          <p:cNvSpPr/>
          <p:nvPr/>
        </p:nvSpPr>
        <p:spPr>
          <a:xfrm>
            <a:off x="6336225" y="1283400"/>
            <a:ext cx="2790300" cy="1183500"/>
          </a:xfrm>
          <a:prstGeom prst="horizontalScroll">
            <a:avLst>
              <a:gd fmla="val 12500"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50000"/>
              </a:lnSpc>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book_ticket(</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GF547</a:t>
            </a:r>
            <a:r>
              <a:rPr lang="en" sz="1600">
                <a:solidFill>
                  <a:srgbClr val="333333"/>
                </a:solidFill>
                <a:latin typeface="Consolas"/>
                <a:ea typeface="Consolas"/>
                <a:cs typeface="Consolas"/>
                <a:sym typeface="Consolas"/>
              </a:rPr>
              <a:t>"</a:t>
            </a:r>
            <a:r>
              <a:rPr lang="en" sz="1600">
                <a:solidFill>
                  <a:schemeClr val="dk1"/>
                </a:solidFill>
                <a:latin typeface="Consolas"/>
                <a:ea typeface="Consolas"/>
                <a:cs typeface="Consolas"/>
                <a:sym typeface="Consolas"/>
              </a:rPr>
              <a:t>, </a:t>
            </a:r>
            <a:r>
              <a:rPr lang="en" sz="1600">
                <a:solidFill>
                  <a:schemeClr val="dk1"/>
                </a:solidFill>
                <a:latin typeface="Consolas"/>
                <a:ea typeface="Consolas"/>
                <a:cs typeface="Consolas"/>
                <a:sym typeface="Consolas"/>
              </a:rPr>
              <a:t>7391033867273220</a:t>
            </a:r>
            <a:r>
              <a:rPr lang="en" sz="16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sp>
        <p:nvSpPr>
          <p:cNvPr id="695" name="Google Shape;695;p62"/>
          <p:cNvSpPr/>
          <p:nvPr/>
        </p:nvSpPr>
        <p:spPr>
          <a:xfrm>
            <a:off x="7455800" y="1935750"/>
            <a:ext cx="1620600" cy="1037700"/>
          </a:xfrm>
          <a:prstGeom prst="cloudCallout">
            <a:avLst>
              <a:gd fmla="val -26408" name="adj1"/>
              <a:gd fmla="val 70186"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Booking flight...</a:t>
            </a:r>
            <a:endParaRPr/>
          </a:p>
        </p:txBody>
      </p:sp>
      <p:sp>
        <p:nvSpPr>
          <p:cNvPr id="696" name="Google Shape;696;p62"/>
          <p:cNvSpPr/>
          <p:nvPr/>
        </p:nvSpPr>
        <p:spPr>
          <a:xfrm>
            <a:off x="6833375" y="2821050"/>
            <a:ext cx="2234400" cy="846300"/>
          </a:xfrm>
          <a:prstGeom prst="horizontalScroll">
            <a:avLst>
              <a:gd fmla="val 125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FF0000"/>
                </a:solidFill>
                <a:latin typeface="Consolas"/>
                <a:ea typeface="Consolas"/>
                <a:cs typeface="Consolas"/>
                <a:sym typeface="Consolas"/>
              </a:rPr>
              <a:t>Error</a:t>
            </a:r>
            <a:r>
              <a:rPr lang="en">
                <a:solidFill>
                  <a:srgbClr val="FF0000"/>
                </a:solidFill>
                <a:latin typeface="Consolas"/>
                <a:ea typeface="Consolas"/>
                <a:cs typeface="Consolas"/>
                <a:sym typeface="Consolas"/>
              </a:rPr>
              <a:t>:</a:t>
            </a:r>
            <a:r>
              <a:rPr lang="en">
                <a:solidFill>
                  <a:schemeClr val="dk1"/>
                </a:solidFill>
                <a:latin typeface="Consolas"/>
                <a:ea typeface="Consolas"/>
                <a:cs typeface="Consolas"/>
                <a:sym typeface="Consolas"/>
              </a:rPr>
              <a:t> request missing </a:t>
            </a:r>
            <a:r>
              <a:rPr b="1" lang="en">
                <a:solidFill>
                  <a:schemeClr val="dk1"/>
                </a:solidFill>
                <a:latin typeface="Consolas"/>
                <a:ea typeface="Consolas"/>
                <a:cs typeface="Consolas"/>
                <a:sym typeface="Consolas"/>
              </a:rPr>
              <a:t>num_tickets</a:t>
            </a:r>
            <a:endParaRPr b="1"/>
          </a:p>
        </p:txBody>
      </p:sp>
      <p:sp>
        <p:nvSpPr>
          <p:cNvPr id="697" name="Google Shape;697;p62"/>
          <p:cNvSpPr/>
          <p:nvPr/>
        </p:nvSpPr>
        <p:spPr>
          <a:xfrm>
            <a:off x="719175" y="2757250"/>
            <a:ext cx="2285100" cy="910200"/>
          </a:xfrm>
          <a:prstGeom prst="horizontalScroll">
            <a:avLst>
              <a:gd fmla="val 125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onsolas"/>
                <a:ea typeface="Consolas"/>
                <a:cs typeface="Consolas"/>
                <a:sym typeface="Consolas"/>
              </a:rPr>
              <a:t>Error</a:t>
            </a:r>
            <a:r>
              <a:rPr lang="en">
                <a:solidFill>
                  <a:srgbClr val="FF0000"/>
                </a:solidFill>
                <a:latin typeface="Consolas"/>
                <a:ea typeface="Consolas"/>
                <a:cs typeface="Consolas"/>
                <a:sym typeface="Consolas"/>
              </a:rPr>
              <a:t>:</a:t>
            </a:r>
            <a:r>
              <a:rPr lang="en">
                <a:solidFill>
                  <a:schemeClr val="dk1"/>
                </a:solidFill>
                <a:latin typeface="Consolas"/>
                <a:ea typeface="Consolas"/>
                <a:cs typeface="Consolas"/>
                <a:sym typeface="Consolas"/>
              </a:rPr>
              <a:t> request missing </a:t>
            </a:r>
            <a:r>
              <a:rPr b="1" lang="en">
                <a:solidFill>
                  <a:schemeClr val="dk1"/>
                </a:solidFill>
                <a:latin typeface="Consolas"/>
                <a:ea typeface="Consolas"/>
                <a:cs typeface="Consolas"/>
                <a:sym typeface="Consolas"/>
              </a:rPr>
              <a:t>num_tickets</a:t>
            </a:r>
            <a:endParaRPr b="1">
              <a:solidFill>
                <a:srgbClr val="FF0000"/>
              </a:solidFill>
              <a:latin typeface="Consolas"/>
              <a:ea typeface="Consolas"/>
              <a:cs typeface="Consolas"/>
              <a:sym typeface="Consolas"/>
            </a:endParaRPr>
          </a:p>
        </p:txBody>
      </p:sp>
      <p:cxnSp>
        <p:nvCxnSpPr>
          <p:cNvPr id="698" name="Google Shape;698;p62"/>
          <p:cNvCxnSpPr/>
          <p:nvPr/>
        </p:nvCxnSpPr>
        <p:spPr>
          <a:xfrm>
            <a:off x="3013275" y="3346550"/>
            <a:ext cx="3799200" cy="0"/>
          </a:xfrm>
          <a:prstGeom prst="straightConnector1">
            <a:avLst/>
          </a:prstGeom>
          <a:noFill/>
          <a:ln cap="flat" cmpd="sng" w="38100">
            <a:solidFill>
              <a:srgbClr val="FFFF00"/>
            </a:solidFill>
            <a:prstDash val="solid"/>
            <a:round/>
            <a:headEnd len="med" w="med" type="triangle"/>
            <a:tailEnd len="med" w="med" type="none"/>
          </a:ln>
        </p:spPr>
      </p:cxnSp>
      <p:sp>
        <p:nvSpPr>
          <p:cNvPr id="699" name="Google Shape;699;p62"/>
          <p:cNvSpPr/>
          <p:nvPr/>
        </p:nvSpPr>
        <p:spPr>
          <a:xfrm>
            <a:off x="218000"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Client</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700" name="Google Shape;700;p62"/>
          <p:cNvSpPr/>
          <p:nvPr/>
        </p:nvSpPr>
        <p:spPr>
          <a:xfrm>
            <a:off x="6602125" y="3667450"/>
            <a:ext cx="2285100" cy="10377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Server</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701" name="Google Shape;701;p62"/>
          <p:cNvSpPr/>
          <p:nvPr/>
        </p:nvSpPr>
        <p:spPr>
          <a:xfrm>
            <a:off x="3268950" y="3667450"/>
            <a:ext cx="2606100" cy="10377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pen Sans"/>
                <a:ea typeface="Open Sans"/>
                <a:cs typeface="Open Sans"/>
                <a:sym typeface="Open Sans"/>
              </a:rPr>
              <a:t>The Web</a:t>
            </a:r>
            <a:endParaRPr sz="30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300"/>
                                        <p:tgtEl>
                                          <p:spTgt spid="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300"/>
                                        <p:tgtEl>
                                          <p:spTgt spid="693"/>
                                        </p:tgtEl>
                                      </p:cBhvr>
                                    </p:animEffect>
                                  </p:childTnLst>
                                </p:cTn>
                              </p:par>
                              <p:par>
                                <p:cTn fill="hold" nodeType="withEffect" presetClass="exit" presetID="10" presetSubtype="0">
                                  <p:stCondLst>
                                    <p:cond delay="0"/>
                                  </p:stCondLst>
                                  <p:childTnLst>
                                    <p:animEffect filter="fade" transition="out">
                                      <p:cBhvr>
                                        <p:cTn dur="200"/>
                                        <p:tgtEl>
                                          <p:spTgt spid="692"/>
                                        </p:tgtEl>
                                      </p:cBhvr>
                                    </p:animEffect>
                                    <p:set>
                                      <p:cBhvr>
                                        <p:cTn dur="1" fill="hold">
                                          <p:stCondLst>
                                            <p:cond delay="200"/>
                                          </p:stCondLst>
                                        </p:cTn>
                                        <p:tgtEl>
                                          <p:spTgt spid="69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693"/>
                                        </p:tgtEl>
                                      </p:cBhvr>
                                    </p:animEffect>
                                    <p:set>
                                      <p:cBhvr>
                                        <p:cTn dur="1" fill="hold">
                                          <p:stCondLst>
                                            <p:cond delay="1000"/>
                                          </p:stCondLst>
                                        </p:cTn>
                                        <p:tgtEl>
                                          <p:spTgt spid="6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94"/>
                                        </p:tgtEl>
                                      </p:cBhvr>
                                    </p:animEffect>
                                    <p:set>
                                      <p:cBhvr>
                                        <p:cTn dur="1" fill="hold">
                                          <p:stCondLst>
                                            <p:cond delay="1000"/>
                                          </p:stCondLst>
                                        </p:cTn>
                                        <p:tgtEl>
                                          <p:spTgt spid="6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6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600"/>
                                        <p:tgtEl>
                                          <p:spTgt spid="695"/>
                                        </p:tgtEl>
                                      </p:cBhvr>
                                    </p:animEffect>
                                    <p:set>
                                      <p:cBhvr>
                                        <p:cTn dur="1" fill="hold">
                                          <p:stCondLst>
                                            <p:cond delay="1600"/>
                                          </p:stCondLst>
                                        </p:cTn>
                                        <p:tgtEl>
                                          <p:spTgt spid="6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700"/>
                                        <p:tgtEl>
                                          <p:spTgt spid="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400"/>
                                        <p:tgtEl>
                                          <p:spTgt spid="698"/>
                                        </p:tgtEl>
                                      </p:cBhvr>
                                    </p:animEffect>
                                  </p:childTnLst>
                                </p:cTn>
                              </p:par>
                              <p:par>
                                <p:cTn fill="hold" nodeType="withEffect" presetClass="exit" presetID="10" presetSubtype="0">
                                  <p:stCondLst>
                                    <p:cond delay="0"/>
                                  </p:stCondLst>
                                  <p:childTnLst>
                                    <p:animEffect filter="fade" transition="out">
                                      <p:cBhvr>
                                        <p:cTn dur="300"/>
                                        <p:tgtEl>
                                          <p:spTgt spid="696"/>
                                        </p:tgtEl>
                                      </p:cBhvr>
                                    </p:animEffect>
                                    <p:set>
                                      <p:cBhvr>
                                        <p:cTn dur="1" fill="hold">
                                          <p:stCondLst>
                                            <p:cond delay="300"/>
                                          </p:stCondLst>
                                        </p:cTn>
                                        <p:tgtEl>
                                          <p:spTgt spid="6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500"/>
                                        <p:tgtEl>
                                          <p:spTgt spid="697"/>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600"/>
                                        <p:tgtEl>
                                          <p:spTgt spid="698"/>
                                        </p:tgtEl>
                                      </p:cBhvr>
                                    </p:animEffect>
                                    <p:set>
                                      <p:cBhvr>
                                        <p:cTn dur="1" fill="hold">
                                          <p:stCondLst>
                                            <p:cond delay="600"/>
                                          </p:stCondLst>
                                        </p:cTn>
                                        <p:tgtEl>
                                          <p:spTgt spid="6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does API stand for?</a:t>
            </a:r>
            <a:endParaRPr/>
          </a:p>
          <a:p>
            <a:pPr indent="-342900" lvl="0" marL="457200" rtl="0">
              <a:spcBef>
                <a:spcPts val="1600"/>
              </a:spcBef>
              <a:spcAft>
                <a:spcPts val="0"/>
              </a:spcAft>
              <a:buSzPts val="1800"/>
              <a:buAutoNum type="alphaUcPeriod"/>
            </a:pPr>
            <a:r>
              <a:rPr lang="en"/>
              <a:t>Autonomous Programmed Input</a:t>
            </a:r>
            <a:endParaRPr/>
          </a:p>
          <a:p>
            <a:pPr indent="-342900" lvl="0" marL="457200" rtl="0">
              <a:spcBef>
                <a:spcPts val="0"/>
              </a:spcBef>
              <a:spcAft>
                <a:spcPts val="0"/>
              </a:spcAft>
              <a:buSzPts val="1800"/>
              <a:buAutoNum type="alphaUcPeriod"/>
            </a:pPr>
            <a:r>
              <a:rPr lang="en"/>
              <a:t>Amazing Pink Iguana</a:t>
            </a:r>
            <a:endParaRPr/>
          </a:p>
          <a:p>
            <a:pPr indent="-342900" lvl="0" marL="457200" rtl="0">
              <a:spcBef>
                <a:spcPts val="0"/>
              </a:spcBef>
              <a:spcAft>
                <a:spcPts val="0"/>
              </a:spcAft>
              <a:buSzPts val="1800"/>
              <a:buAutoNum type="alphaUcPeriod"/>
            </a:pPr>
            <a:r>
              <a:rPr lang="en"/>
              <a:t>Application Programming Interface</a:t>
            </a:r>
            <a:endParaRPr/>
          </a:p>
          <a:p>
            <a:pPr indent="-342900" lvl="0" marL="457200" rtl="0">
              <a:spcBef>
                <a:spcPts val="0"/>
              </a:spcBef>
              <a:spcAft>
                <a:spcPts val="0"/>
              </a:spcAft>
              <a:buSzPts val="1800"/>
              <a:buAutoNum type="alphaUcPeriod"/>
            </a:pPr>
            <a:r>
              <a:rPr lang="en"/>
              <a:t>Automatic Process Initiation</a:t>
            </a:r>
            <a:endParaRPr/>
          </a:p>
        </p:txBody>
      </p:sp>
      <p:sp>
        <p:nvSpPr>
          <p:cNvPr id="707" name="Google Shape;707;p63"/>
          <p:cNvSpPr txBox="1"/>
          <p:nvPr>
            <p:ph idx="1" type="body"/>
          </p:nvPr>
        </p:nvSpPr>
        <p:spPr>
          <a:xfrm>
            <a:off x="311700" y="1152475"/>
            <a:ext cx="4713600" cy="3416400"/>
          </a:xfrm>
          <a:prstGeom prst="rect">
            <a:avLst/>
          </a:prstGeom>
          <a:solidFill>
            <a:srgbClr val="FFFFFF"/>
          </a:solidFill>
        </p:spPr>
        <p:txBody>
          <a:bodyPr anchorCtr="0" anchor="t" bIns="91425" lIns="91425" spcFirstLastPara="1" rIns="91425" wrap="square" tIns="91425">
            <a:noAutofit/>
          </a:bodyPr>
          <a:lstStyle/>
          <a:p>
            <a:pPr indent="0" lvl="0" marL="0" rtl="0">
              <a:spcBef>
                <a:spcPts val="0"/>
              </a:spcBef>
              <a:spcAft>
                <a:spcPts val="0"/>
              </a:spcAft>
              <a:buNone/>
            </a:pPr>
            <a:r>
              <a:rPr lang="en"/>
              <a:t>What does API stand for?</a:t>
            </a:r>
            <a:endParaRPr/>
          </a:p>
          <a:p>
            <a:pPr indent="-342900" lvl="0" marL="457200" rtl="0">
              <a:spcBef>
                <a:spcPts val="1600"/>
              </a:spcBef>
              <a:spcAft>
                <a:spcPts val="0"/>
              </a:spcAft>
              <a:buClr>
                <a:srgbClr val="B7B7B7"/>
              </a:buClr>
              <a:buSzPts val="1800"/>
              <a:buAutoNum type="alphaUcPeriod"/>
            </a:pPr>
            <a:r>
              <a:rPr lang="en">
                <a:solidFill>
                  <a:srgbClr val="B7B7B7"/>
                </a:solidFill>
              </a:rPr>
              <a:t>Autonomous Programmed Input</a:t>
            </a:r>
            <a:endParaRPr>
              <a:solidFill>
                <a:srgbClr val="B7B7B7"/>
              </a:solidFill>
            </a:endParaRPr>
          </a:p>
          <a:p>
            <a:pPr indent="-342900" lvl="0" marL="457200" rtl="0">
              <a:spcBef>
                <a:spcPts val="0"/>
              </a:spcBef>
              <a:spcAft>
                <a:spcPts val="0"/>
              </a:spcAft>
              <a:buClr>
                <a:srgbClr val="B7B7B7"/>
              </a:buClr>
              <a:buSzPts val="1800"/>
              <a:buAutoNum type="alphaUcPeriod"/>
            </a:pPr>
            <a:r>
              <a:rPr lang="en">
                <a:solidFill>
                  <a:srgbClr val="B7B7B7"/>
                </a:solidFill>
              </a:rPr>
              <a:t>Amazing Pink Iguana</a:t>
            </a:r>
            <a:endParaRPr>
              <a:solidFill>
                <a:srgbClr val="B7B7B7"/>
              </a:solidFill>
            </a:endParaRPr>
          </a:p>
          <a:p>
            <a:pPr indent="-342900" lvl="0" marL="457200" rtl="0">
              <a:spcBef>
                <a:spcPts val="0"/>
              </a:spcBef>
              <a:spcAft>
                <a:spcPts val="0"/>
              </a:spcAft>
              <a:buClr>
                <a:srgbClr val="6AA84F"/>
              </a:buClr>
              <a:buSzPts val="1800"/>
              <a:buAutoNum type="alphaUcPeriod"/>
            </a:pPr>
            <a:r>
              <a:rPr b="1" lang="en">
                <a:solidFill>
                  <a:srgbClr val="6AA84F"/>
                </a:solidFill>
              </a:rPr>
              <a:t>Application Programming Interface</a:t>
            </a:r>
            <a:endParaRPr b="1">
              <a:solidFill>
                <a:srgbClr val="6AA84F"/>
              </a:solidFill>
            </a:endParaRPr>
          </a:p>
          <a:p>
            <a:pPr indent="-342900" lvl="0" marL="457200" rtl="0">
              <a:spcBef>
                <a:spcPts val="0"/>
              </a:spcBef>
              <a:spcAft>
                <a:spcPts val="0"/>
              </a:spcAft>
              <a:buClr>
                <a:srgbClr val="B7B7B7"/>
              </a:buClr>
              <a:buSzPts val="1800"/>
              <a:buAutoNum type="alphaUcPeriod"/>
            </a:pPr>
            <a:r>
              <a:rPr lang="en">
                <a:solidFill>
                  <a:srgbClr val="B7B7B7"/>
                </a:solidFill>
              </a:rPr>
              <a:t>Automatic Process Initiation</a:t>
            </a:r>
            <a:endParaRPr>
              <a:solidFill>
                <a:srgbClr val="B7B7B7"/>
              </a:solidFill>
            </a:endParaRPr>
          </a:p>
        </p:txBody>
      </p:sp>
      <p:sp>
        <p:nvSpPr>
          <p:cNvPr id="708" name="Google Shape;708;p63">
            <a:hlinkClick action="ppaction://hlinksldjump" r:id="rId3"/>
          </p:cNvPr>
          <p:cNvSpPr/>
          <p:nvPr/>
        </p:nvSpPr>
        <p:spPr>
          <a:xfrm>
            <a:off x="6991500" y="4568875"/>
            <a:ext cx="2066400" cy="526800"/>
          </a:xfrm>
          <a:prstGeom prst="roundRect">
            <a:avLst>
              <a:gd fmla="val 16667" name="adj"/>
            </a:avLst>
          </a:prstGeom>
          <a:solidFill>
            <a:srgbClr val="EA43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a:latin typeface="Open Sans"/>
                <a:ea typeface="Open Sans"/>
                <a:cs typeface="Open Sans"/>
                <a:sym typeface="Open Sans"/>
              </a:rPr>
              <a:t>Click here to skip quiz</a:t>
            </a:r>
            <a:endParaRPr>
              <a:latin typeface="Open Sans"/>
              <a:ea typeface="Open Sans"/>
              <a:cs typeface="Open Sans"/>
              <a:sym typeface="Open Sans"/>
            </a:endParaRPr>
          </a:p>
        </p:txBody>
      </p:sp>
      <p:sp>
        <p:nvSpPr>
          <p:cNvPr id="709" name="Google Shape;709;p63"/>
          <p:cNvSpPr/>
          <p:nvPr/>
        </p:nvSpPr>
        <p:spPr>
          <a:xfrm>
            <a:off x="-2450" y="0"/>
            <a:ext cx="9144000" cy="1170375"/>
          </a:xfrm>
          <a:prstGeom prst="flowChartOffpageConnector">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Hinge-Point Quiz</a:t>
            </a:r>
            <a:endParaRPr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107" name="Shape 107"/>
        <p:cNvGrpSpPr/>
        <p:nvPr/>
      </p:nvGrpSpPr>
      <p:grpSpPr>
        <a:xfrm>
          <a:off x="0" y="0"/>
          <a:ext cx="0" cy="0"/>
          <a:chOff x="0" y="0"/>
          <a:chExt cx="0" cy="0"/>
        </a:xfrm>
      </p:grpSpPr>
      <p:grpSp>
        <p:nvGrpSpPr>
          <p:cNvPr id="108" name="Google Shape;108;p19"/>
          <p:cNvGrpSpPr/>
          <p:nvPr/>
        </p:nvGrpSpPr>
        <p:grpSpPr>
          <a:xfrm>
            <a:off x="459069" y="1573050"/>
            <a:ext cx="3662025" cy="2237930"/>
            <a:chOff x="2441925" y="1376916"/>
            <a:chExt cx="4260150" cy="2389675"/>
          </a:xfrm>
        </p:grpSpPr>
        <p:pic>
          <p:nvPicPr>
            <p:cNvPr descr="tray-155561_1280.png" id="109" name="Google Shape;109;p19"/>
            <p:cNvPicPr preferRelativeResize="0"/>
            <p:nvPr/>
          </p:nvPicPr>
          <p:blipFill>
            <a:blip r:embed="rId3">
              <a:alphaModFix/>
            </a:blip>
            <a:stretch>
              <a:fillRect/>
            </a:stretch>
          </p:blipFill>
          <p:spPr>
            <a:xfrm>
              <a:off x="2441925" y="1376916"/>
              <a:ext cx="4260150" cy="2389675"/>
            </a:xfrm>
            <a:prstGeom prst="rect">
              <a:avLst/>
            </a:prstGeom>
            <a:noFill/>
            <a:ln>
              <a:noFill/>
            </a:ln>
          </p:spPr>
        </p:pic>
        <p:pic>
          <p:nvPicPr>
            <p:cNvPr descr="2000px-Question_Mark.svg.png" id="110" name="Google Shape;110;p19"/>
            <p:cNvPicPr preferRelativeResize="0"/>
            <p:nvPr/>
          </p:nvPicPr>
          <p:blipFill rotWithShape="1">
            <a:blip r:embed="rId4">
              <a:alphaModFix/>
            </a:blip>
            <a:srcRect b="15179" l="32137" r="29608" t="16383"/>
            <a:stretch/>
          </p:blipFill>
          <p:spPr>
            <a:xfrm>
              <a:off x="4130325" y="2131525"/>
              <a:ext cx="883350" cy="1185251"/>
            </a:xfrm>
            <a:prstGeom prst="rect">
              <a:avLst/>
            </a:prstGeom>
            <a:noFill/>
            <a:ln>
              <a:noFill/>
            </a:ln>
          </p:spPr>
        </p:pic>
      </p:grpSp>
      <p:sp>
        <p:nvSpPr>
          <p:cNvPr id="111" name="Google Shape;111;p19"/>
          <p:cNvSpPr txBox="1"/>
          <p:nvPr>
            <p:ph idx="4294967295" type="title"/>
          </p:nvPr>
        </p:nvSpPr>
        <p:spPr>
          <a:xfrm>
            <a:off x="3377350" y="1673175"/>
            <a:ext cx="5454900" cy="7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3F3F3"/>
                </a:solidFill>
                <a:latin typeface="Slabo 27px"/>
                <a:ea typeface="Slabo 27px"/>
                <a:cs typeface="Slabo 27px"/>
                <a:sym typeface="Slabo 27px"/>
              </a:rPr>
              <a:t>What food am I thinking of? </a:t>
            </a:r>
            <a:r>
              <a:rPr b="1" lang="en">
                <a:latin typeface="Open Sans"/>
                <a:ea typeface="Open Sans"/>
                <a:cs typeface="Open Sans"/>
                <a:sym typeface="Open Sans"/>
              </a:rPr>
              <a:t> </a:t>
            </a:r>
            <a:endParaRPr b="1">
              <a:latin typeface="Open Sans"/>
              <a:ea typeface="Open Sans"/>
              <a:cs typeface="Open Sans"/>
              <a:sym typeface="Open Sans"/>
            </a:endParaRPr>
          </a:p>
        </p:txBody>
      </p:sp>
      <p:sp>
        <p:nvSpPr>
          <p:cNvPr id="112" name="Google Shape;112;p19"/>
          <p:cNvSpPr txBox="1"/>
          <p:nvPr>
            <p:ph idx="4294967295" type="title"/>
          </p:nvPr>
        </p:nvSpPr>
        <p:spPr>
          <a:xfrm>
            <a:off x="3604575" y="2179275"/>
            <a:ext cx="5227800" cy="19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D9D9D9"/>
                </a:solidFill>
                <a:latin typeface="Roboto Condensed Light"/>
                <a:ea typeface="Roboto Condensed Light"/>
                <a:cs typeface="Roboto Condensed Light"/>
                <a:sym typeface="Roboto Condensed Light"/>
              </a:rPr>
              <a:t>How many questions would you need?</a:t>
            </a:r>
            <a:endParaRPr sz="2400">
              <a:solidFill>
                <a:srgbClr val="D9D9D9"/>
              </a:solidFill>
              <a:latin typeface="Roboto Condensed Light"/>
              <a:ea typeface="Roboto Condensed Light"/>
              <a:cs typeface="Roboto Condensed Light"/>
              <a:sym typeface="Roboto Condensed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64"/>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Autofit/>
          </a:bodyPr>
          <a:lstStyle/>
          <a:p>
            <a:pPr indent="0" lvl="0" marL="0" rtl="0">
              <a:spcBef>
                <a:spcPts val="0"/>
              </a:spcBef>
              <a:spcAft>
                <a:spcPts val="0"/>
              </a:spcAft>
              <a:buNone/>
            </a:pPr>
            <a:r>
              <a:rPr lang="en"/>
              <a:t>When might you use an API when writing a program?</a:t>
            </a:r>
            <a:endParaRPr/>
          </a:p>
          <a:p>
            <a:pPr indent="-342900" lvl="0" marL="457200" rtl="0">
              <a:spcBef>
                <a:spcPts val="1600"/>
              </a:spcBef>
              <a:spcAft>
                <a:spcPts val="0"/>
              </a:spcAft>
              <a:buSzPts val="1800"/>
              <a:buAutoNum type="alphaUcPeriod"/>
            </a:pPr>
            <a:r>
              <a:rPr lang="en"/>
              <a:t>To use features that have been coded by other people</a:t>
            </a:r>
            <a:endParaRPr/>
          </a:p>
          <a:p>
            <a:pPr indent="-342900" lvl="0" marL="457200" rtl="0">
              <a:spcBef>
                <a:spcPts val="0"/>
              </a:spcBef>
              <a:spcAft>
                <a:spcPts val="0"/>
              </a:spcAft>
              <a:buSzPts val="1800"/>
              <a:buAutoNum type="alphaUcPeriod"/>
            </a:pPr>
            <a:r>
              <a:rPr lang="en"/>
              <a:t>To automatically complete lines of code</a:t>
            </a:r>
            <a:endParaRPr/>
          </a:p>
          <a:p>
            <a:pPr indent="-342900" lvl="0" marL="457200" rtl="0">
              <a:spcBef>
                <a:spcPts val="0"/>
              </a:spcBef>
              <a:spcAft>
                <a:spcPts val="0"/>
              </a:spcAft>
              <a:buSzPts val="1800"/>
              <a:buAutoNum type="alphaUcPeriod"/>
            </a:pPr>
            <a:r>
              <a:rPr lang="en"/>
              <a:t>To communicate using the Internet</a:t>
            </a:r>
            <a:endParaRPr/>
          </a:p>
          <a:p>
            <a:pPr indent="-342900" lvl="0" marL="457200" rtl="0">
              <a:spcBef>
                <a:spcPts val="0"/>
              </a:spcBef>
              <a:spcAft>
                <a:spcPts val="0"/>
              </a:spcAft>
              <a:buSzPts val="1800"/>
              <a:buAutoNum type="alphaUcPeriod"/>
            </a:pPr>
            <a:r>
              <a:rPr lang="en"/>
              <a:t>To check code for bugs</a:t>
            </a:r>
            <a:endParaRPr/>
          </a:p>
        </p:txBody>
      </p:sp>
      <p:sp>
        <p:nvSpPr>
          <p:cNvPr id="715" name="Google Shape;715;p64"/>
          <p:cNvSpPr txBox="1"/>
          <p:nvPr>
            <p:ph idx="1" type="body"/>
          </p:nvPr>
        </p:nvSpPr>
        <p:spPr>
          <a:xfrm>
            <a:off x="311700" y="1170125"/>
            <a:ext cx="8520600" cy="3416400"/>
          </a:xfrm>
          <a:prstGeom prst="rect">
            <a:avLst/>
          </a:prstGeom>
          <a:solidFill>
            <a:srgbClr val="FFFFFF"/>
          </a:solidFill>
        </p:spPr>
        <p:txBody>
          <a:bodyPr anchorCtr="0" anchor="t" bIns="91425" lIns="91425" spcFirstLastPara="1" rIns="91425" wrap="square" tIns="91425">
            <a:noAutofit/>
          </a:bodyPr>
          <a:lstStyle/>
          <a:p>
            <a:pPr indent="0" lvl="0" marL="0" rtl="0">
              <a:spcBef>
                <a:spcPts val="0"/>
              </a:spcBef>
              <a:spcAft>
                <a:spcPts val="0"/>
              </a:spcAft>
              <a:buNone/>
            </a:pPr>
            <a:r>
              <a:rPr lang="en"/>
              <a:t>When might you use an API when writing a program?</a:t>
            </a:r>
            <a:endParaRPr/>
          </a:p>
          <a:p>
            <a:pPr indent="-342900" lvl="0" marL="457200" rtl="0">
              <a:spcBef>
                <a:spcPts val="1600"/>
              </a:spcBef>
              <a:spcAft>
                <a:spcPts val="0"/>
              </a:spcAft>
              <a:buClr>
                <a:srgbClr val="6AA84F"/>
              </a:buClr>
              <a:buSzPts val="1800"/>
              <a:buAutoNum type="alphaUcPeriod"/>
            </a:pPr>
            <a:r>
              <a:rPr b="1" lang="en">
                <a:solidFill>
                  <a:srgbClr val="6AA84F"/>
                </a:solidFill>
              </a:rPr>
              <a:t>To use features that have been coded by other people</a:t>
            </a:r>
            <a:endParaRPr b="1">
              <a:solidFill>
                <a:srgbClr val="6AA84F"/>
              </a:solidFill>
            </a:endParaRPr>
          </a:p>
          <a:p>
            <a:pPr indent="-342900" lvl="0" marL="457200" rtl="0">
              <a:spcBef>
                <a:spcPts val="0"/>
              </a:spcBef>
              <a:spcAft>
                <a:spcPts val="0"/>
              </a:spcAft>
              <a:buClr>
                <a:srgbClr val="B7B7B7"/>
              </a:buClr>
              <a:buSzPts val="1800"/>
              <a:buAutoNum type="alphaUcPeriod"/>
            </a:pPr>
            <a:r>
              <a:rPr lang="en">
                <a:solidFill>
                  <a:srgbClr val="B7B7B7"/>
                </a:solidFill>
              </a:rPr>
              <a:t>To automatically complete lines of code</a:t>
            </a:r>
            <a:endParaRPr>
              <a:solidFill>
                <a:srgbClr val="B7B7B7"/>
              </a:solidFill>
            </a:endParaRPr>
          </a:p>
          <a:p>
            <a:pPr indent="-342900" lvl="0" marL="457200" rtl="0">
              <a:spcBef>
                <a:spcPts val="0"/>
              </a:spcBef>
              <a:spcAft>
                <a:spcPts val="0"/>
              </a:spcAft>
              <a:buClr>
                <a:srgbClr val="B7B7B7"/>
              </a:buClr>
              <a:buSzPts val="1800"/>
              <a:buAutoNum type="alphaUcPeriod"/>
            </a:pPr>
            <a:r>
              <a:rPr lang="en">
                <a:solidFill>
                  <a:srgbClr val="B7B7B7"/>
                </a:solidFill>
              </a:rPr>
              <a:t>To communicate using the Internet</a:t>
            </a:r>
            <a:endParaRPr>
              <a:solidFill>
                <a:srgbClr val="B7B7B7"/>
              </a:solidFill>
            </a:endParaRPr>
          </a:p>
          <a:p>
            <a:pPr indent="-342900" lvl="0" marL="457200" rtl="0">
              <a:spcBef>
                <a:spcPts val="0"/>
              </a:spcBef>
              <a:spcAft>
                <a:spcPts val="0"/>
              </a:spcAft>
              <a:buClr>
                <a:srgbClr val="B7B7B7"/>
              </a:buClr>
              <a:buSzPts val="1800"/>
              <a:buAutoNum type="alphaUcPeriod"/>
            </a:pPr>
            <a:r>
              <a:rPr lang="en">
                <a:solidFill>
                  <a:srgbClr val="B7B7B7"/>
                </a:solidFill>
              </a:rPr>
              <a:t>To check code for bugs</a:t>
            </a:r>
            <a:endParaRPr>
              <a:solidFill>
                <a:srgbClr val="B7B7B7"/>
              </a:solidFill>
            </a:endParaRPr>
          </a:p>
        </p:txBody>
      </p:sp>
      <p:sp>
        <p:nvSpPr>
          <p:cNvPr id="716" name="Google Shape;716;p64"/>
          <p:cNvSpPr/>
          <p:nvPr/>
        </p:nvSpPr>
        <p:spPr>
          <a:xfrm>
            <a:off x="-2450" y="0"/>
            <a:ext cx="9144000" cy="1170375"/>
          </a:xfrm>
          <a:prstGeom prst="flowChartOffpageConnector">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Hinge-Point Quiz</a:t>
            </a:r>
            <a:endParaRPr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If you are a programmer, why might you implement an API?</a:t>
            </a:r>
            <a:endParaRPr/>
          </a:p>
          <a:p>
            <a:pPr indent="-342900" lvl="0" marL="457200" rtl="0">
              <a:spcBef>
                <a:spcPts val="1600"/>
              </a:spcBef>
              <a:spcAft>
                <a:spcPts val="0"/>
              </a:spcAft>
              <a:buSzPts val="1800"/>
              <a:buAutoNum type="alphaUcPeriod"/>
            </a:pPr>
            <a:r>
              <a:rPr lang="en"/>
              <a:t>To allow your programs to be executed in parallel</a:t>
            </a:r>
            <a:endParaRPr/>
          </a:p>
          <a:p>
            <a:pPr indent="-342900" lvl="0" marL="457200" rtl="0">
              <a:spcBef>
                <a:spcPts val="0"/>
              </a:spcBef>
              <a:spcAft>
                <a:spcPts val="0"/>
              </a:spcAft>
              <a:buSzPts val="1800"/>
              <a:buAutoNum type="alphaUcPeriod"/>
            </a:pPr>
            <a:r>
              <a:rPr lang="en"/>
              <a:t>To make sure that no one else can benefit from your work</a:t>
            </a:r>
            <a:endParaRPr/>
          </a:p>
          <a:p>
            <a:pPr indent="-342900" lvl="0" marL="457200" rtl="0">
              <a:spcBef>
                <a:spcPts val="0"/>
              </a:spcBef>
              <a:spcAft>
                <a:spcPts val="0"/>
              </a:spcAft>
              <a:buSzPts val="1800"/>
              <a:buAutoNum type="alphaUcPeriod"/>
            </a:pPr>
            <a:r>
              <a:rPr lang="en"/>
              <a:t>To allow other programmers to use your work without necessarily understanding how it works</a:t>
            </a:r>
            <a:endParaRPr/>
          </a:p>
          <a:p>
            <a:pPr indent="-342900" lvl="0" marL="457200" rtl="0">
              <a:spcBef>
                <a:spcPts val="0"/>
              </a:spcBef>
              <a:spcAft>
                <a:spcPts val="0"/>
              </a:spcAft>
              <a:buSzPts val="1800"/>
              <a:buAutoNum type="alphaUcPeriod"/>
            </a:pPr>
            <a:r>
              <a:rPr lang="en"/>
              <a:t>To ensure that your code has no bugs</a:t>
            </a:r>
            <a:endParaRPr/>
          </a:p>
        </p:txBody>
      </p:sp>
      <p:sp>
        <p:nvSpPr>
          <p:cNvPr id="722" name="Google Shape;722;p65"/>
          <p:cNvSpPr txBox="1"/>
          <p:nvPr>
            <p:ph idx="1" type="body"/>
          </p:nvPr>
        </p:nvSpPr>
        <p:spPr>
          <a:xfrm>
            <a:off x="368500" y="1152475"/>
            <a:ext cx="8520600" cy="3416400"/>
          </a:xfrm>
          <a:prstGeom prst="rect">
            <a:avLst/>
          </a:prstGeom>
          <a:solidFill>
            <a:srgbClr val="FFFFFF"/>
          </a:solidFill>
        </p:spPr>
        <p:txBody>
          <a:bodyPr anchorCtr="0" anchor="t" bIns="91425" lIns="91425" spcFirstLastPara="1" rIns="91425" wrap="square" tIns="91425">
            <a:noAutofit/>
          </a:bodyPr>
          <a:lstStyle/>
          <a:p>
            <a:pPr indent="0" lvl="0" marL="0" rtl="0">
              <a:spcBef>
                <a:spcPts val="0"/>
              </a:spcBef>
              <a:spcAft>
                <a:spcPts val="0"/>
              </a:spcAft>
              <a:buNone/>
            </a:pPr>
            <a:r>
              <a:rPr lang="en"/>
              <a:t>If you are a programmer, why might you implement an API?</a:t>
            </a:r>
            <a:endParaRPr/>
          </a:p>
          <a:p>
            <a:pPr indent="-342900" lvl="0" marL="457200" rtl="0">
              <a:spcBef>
                <a:spcPts val="1600"/>
              </a:spcBef>
              <a:spcAft>
                <a:spcPts val="0"/>
              </a:spcAft>
              <a:buClr>
                <a:srgbClr val="B7B7B7"/>
              </a:buClr>
              <a:buSzPts val="1800"/>
              <a:buAutoNum type="alphaUcPeriod"/>
            </a:pPr>
            <a:r>
              <a:rPr lang="en">
                <a:solidFill>
                  <a:srgbClr val="B7B7B7"/>
                </a:solidFill>
              </a:rPr>
              <a:t>To allow your programs to be executed in parallel</a:t>
            </a:r>
            <a:endParaRPr>
              <a:solidFill>
                <a:srgbClr val="B7B7B7"/>
              </a:solidFill>
            </a:endParaRPr>
          </a:p>
          <a:p>
            <a:pPr indent="-342900" lvl="0" marL="457200" rtl="0">
              <a:spcBef>
                <a:spcPts val="0"/>
              </a:spcBef>
              <a:spcAft>
                <a:spcPts val="0"/>
              </a:spcAft>
              <a:buClr>
                <a:srgbClr val="B7B7B7"/>
              </a:buClr>
              <a:buSzPts val="1800"/>
              <a:buAutoNum type="alphaUcPeriod"/>
            </a:pPr>
            <a:r>
              <a:rPr lang="en">
                <a:solidFill>
                  <a:srgbClr val="B7B7B7"/>
                </a:solidFill>
              </a:rPr>
              <a:t>To make sure that no one else can benefit from your work</a:t>
            </a:r>
            <a:endParaRPr>
              <a:solidFill>
                <a:srgbClr val="B7B7B7"/>
              </a:solidFill>
            </a:endParaRPr>
          </a:p>
          <a:p>
            <a:pPr indent="-342900" lvl="0" marL="457200" rtl="0">
              <a:spcBef>
                <a:spcPts val="0"/>
              </a:spcBef>
              <a:spcAft>
                <a:spcPts val="0"/>
              </a:spcAft>
              <a:buClr>
                <a:srgbClr val="6AA84F"/>
              </a:buClr>
              <a:buSzPts val="1800"/>
              <a:buAutoNum type="alphaUcPeriod"/>
            </a:pPr>
            <a:r>
              <a:rPr b="1" lang="en">
                <a:solidFill>
                  <a:srgbClr val="6AA84F"/>
                </a:solidFill>
              </a:rPr>
              <a:t>To allow other programmers to use your work without necessarily understanding how it works</a:t>
            </a:r>
            <a:endParaRPr b="1">
              <a:solidFill>
                <a:srgbClr val="6AA84F"/>
              </a:solidFill>
            </a:endParaRPr>
          </a:p>
          <a:p>
            <a:pPr indent="-342900" lvl="0" marL="457200" rtl="0">
              <a:spcBef>
                <a:spcPts val="0"/>
              </a:spcBef>
              <a:spcAft>
                <a:spcPts val="0"/>
              </a:spcAft>
              <a:buClr>
                <a:srgbClr val="B7B7B7"/>
              </a:buClr>
              <a:buSzPts val="1800"/>
              <a:buAutoNum type="alphaUcPeriod"/>
            </a:pPr>
            <a:r>
              <a:rPr lang="en">
                <a:solidFill>
                  <a:srgbClr val="B7B7B7"/>
                </a:solidFill>
              </a:rPr>
              <a:t>To ensure that your code has no bugs</a:t>
            </a:r>
            <a:endParaRPr>
              <a:solidFill>
                <a:srgbClr val="B7B7B7"/>
              </a:solidFill>
            </a:endParaRPr>
          </a:p>
        </p:txBody>
      </p:sp>
      <p:sp>
        <p:nvSpPr>
          <p:cNvPr id="723" name="Google Shape;723;p65"/>
          <p:cNvSpPr/>
          <p:nvPr/>
        </p:nvSpPr>
        <p:spPr>
          <a:xfrm>
            <a:off x="-2450" y="0"/>
            <a:ext cx="9144000" cy="1170375"/>
          </a:xfrm>
          <a:prstGeom prst="flowChartOffpageConnector">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Hinge-Point Quiz</a:t>
            </a:r>
            <a:endParaRPr sz="3000">
              <a:solidFill>
                <a:srgbClr val="FFFFFF"/>
              </a:solidFill>
              <a:latin typeface="Oswald"/>
              <a:ea typeface="Oswald"/>
              <a:cs typeface="Oswald"/>
              <a:sym typeface="Oswa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Which statement is </a:t>
            </a:r>
            <a:r>
              <a:rPr b="1" lang="en"/>
              <a:t>false</a:t>
            </a:r>
            <a:r>
              <a:rPr lang="en"/>
              <a:t>, and why?</a:t>
            </a:r>
            <a:endParaRPr/>
          </a:p>
          <a:p>
            <a:pPr indent="-342900" lvl="0" marL="457200" rtl="0">
              <a:spcBef>
                <a:spcPts val="1600"/>
              </a:spcBef>
              <a:spcAft>
                <a:spcPts val="0"/>
              </a:spcAft>
              <a:buSzPts val="1800"/>
              <a:buAutoNum type="alphaUcPeriod"/>
            </a:pPr>
            <a:r>
              <a:rPr lang="en"/>
              <a:t>To use a Web API, the client sends a request to the server using the Web.</a:t>
            </a:r>
            <a:endParaRPr/>
          </a:p>
          <a:p>
            <a:pPr indent="-342900" lvl="0" marL="457200" rtl="0">
              <a:spcBef>
                <a:spcPts val="0"/>
              </a:spcBef>
              <a:spcAft>
                <a:spcPts val="0"/>
              </a:spcAft>
              <a:buSzPts val="1800"/>
              <a:buAutoNum type="alphaUcPeriod"/>
            </a:pPr>
            <a:r>
              <a:rPr lang="en"/>
              <a:t>When it receives a request, the server does any required processing.</a:t>
            </a:r>
            <a:endParaRPr/>
          </a:p>
          <a:p>
            <a:pPr indent="-342900" lvl="0" marL="457200" rtl="0">
              <a:spcBef>
                <a:spcPts val="0"/>
              </a:spcBef>
              <a:spcAft>
                <a:spcPts val="0"/>
              </a:spcAft>
              <a:buSzPts val="1800"/>
              <a:buAutoNum type="alphaUcPeriod"/>
            </a:pPr>
            <a:r>
              <a:rPr lang="en"/>
              <a:t>When it has worked out the result, the server creates a new web page displaying the result.</a:t>
            </a:r>
            <a:endParaRPr/>
          </a:p>
        </p:txBody>
      </p:sp>
      <p:sp>
        <p:nvSpPr>
          <p:cNvPr id="729" name="Google Shape;729;p66"/>
          <p:cNvSpPr/>
          <p:nvPr/>
        </p:nvSpPr>
        <p:spPr>
          <a:xfrm>
            <a:off x="3536925" y="2913749"/>
            <a:ext cx="2070144" cy="13922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730" name="Google Shape;730;p66"/>
          <p:cNvCxnSpPr>
            <a:endCxn id="729" idx="2"/>
          </p:cNvCxnSpPr>
          <p:nvPr/>
        </p:nvCxnSpPr>
        <p:spPr>
          <a:xfrm>
            <a:off x="1948246" y="3609863"/>
            <a:ext cx="1595100" cy="0"/>
          </a:xfrm>
          <a:prstGeom prst="straightConnector1">
            <a:avLst/>
          </a:prstGeom>
          <a:noFill/>
          <a:ln cap="flat" cmpd="sng" w="28575">
            <a:solidFill>
              <a:schemeClr val="dk2"/>
            </a:solidFill>
            <a:prstDash val="solid"/>
            <a:round/>
            <a:headEnd len="med" w="med" type="triangle"/>
            <a:tailEnd len="med" w="med" type="triangle"/>
          </a:ln>
        </p:spPr>
      </p:cxnSp>
      <p:cxnSp>
        <p:nvCxnSpPr>
          <p:cNvPr id="731" name="Google Shape;731;p66"/>
          <p:cNvCxnSpPr>
            <a:endCxn id="732" idx="1"/>
          </p:cNvCxnSpPr>
          <p:nvPr/>
        </p:nvCxnSpPr>
        <p:spPr>
          <a:xfrm>
            <a:off x="5607175" y="3637923"/>
            <a:ext cx="1942800" cy="18300"/>
          </a:xfrm>
          <a:prstGeom prst="straightConnector1">
            <a:avLst/>
          </a:prstGeom>
          <a:noFill/>
          <a:ln cap="flat" cmpd="sng" w="28575">
            <a:solidFill>
              <a:schemeClr val="dk2"/>
            </a:solidFill>
            <a:prstDash val="solid"/>
            <a:round/>
            <a:headEnd len="med" w="med" type="triangle"/>
            <a:tailEnd len="med" w="med" type="triangle"/>
          </a:ln>
        </p:spPr>
      </p:cxnSp>
      <p:pic>
        <p:nvPicPr>
          <p:cNvPr descr="File:Tumbeasts server.png - Wikimedia Commons" id="733" name="Google Shape;733;p66"/>
          <p:cNvPicPr preferRelativeResize="0"/>
          <p:nvPr/>
        </p:nvPicPr>
        <p:blipFill>
          <a:blip r:embed="rId3">
            <a:alphaModFix/>
          </a:blip>
          <a:stretch>
            <a:fillRect/>
          </a:stretch>
        </p:blipFill>
        <p:spPr>
          <a:xfrm flipH="1">
            <a:off x="7550087" y="2799935"/>
            <a:ext cx="1076400" cy="1424591"/>
          </a:xfrm>
          <a:prstGeom prst="rect">
            <a:avLst/>
          </a:prstGeom>
          <a:noFill/>
          <a:ln>
            <a:noFill/>
          </a:ln>
        </p:spPr>
      </p:pic>
      <p:pic>
        <p:nvPicPr>
          <p:cNvPr descr="Free vector graphic: Laptop, Computer, Open, Screen - Free Image ..." id="734" name="Google Shape;734;p66"/>
          <p:cNvPicPr preferRelativeResize="0"/>
          <p:nvPr/>
        </p:nvPicPr>
        <p:blipFill>
          <a:blip r:embed="rId4">
            <a:alphaModFix/>
          </a:blip>
          <a:stretch>
            <a:fillRect/>
          </a:stretch>
        </p:blipFill>
        <p:spPr>
          <a:xfrm>
            <a:off x="271925" y="3046927"/>
            <a:ext cx="1732150" cy="1125875"/>
          </a:xfrm>
          <a:prstGeom prst="rect">
            <a:avLst/>
          </a:prstGeom>
          <a:noFill/>
          <a:ln>
            <a:noFill/>
          </a:ln>
        </p:spPr>
      </p:pic>
      <p:sp>
        <p:nvSpPr>
          <p:cNvPr id="735" name="Google Shape;735;p66"/>
          <p:cNvSpPr/>
          <p:nvPr/>
        </p:nvSpPr>
        <p:spPr>
          <a:xfrm>
            <a:off x="218000" y="4305975"/>
            <a:ext cx="2285100" cy="704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Client</a:t>
            </a:r>
            <a:endParaRPr sz="22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736" name="Google Shape;736;p66"/>
          <p:cNvSpPr/>
          <p:nvPr/>
        </p:nvSpPr>
        <p:spPr>
          <a:xfrm>
            <a:off x="6602125" y="4305975"/>
            <a:ext cx="2285100" cy="7041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Server</a:t>
            </a:r>
            <a:endParaRPr sz="22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737" name="Google Shape;737;p66"/>
          <p:cNvSpPr/>
          <p:nvPr/>
        </p:nvSpPr>
        <p:spPr>
          <a:xfrm>
            <a:off x="3268950" y="4305975"/>
            <a:ext cx="2606100" cy="7041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The Web</a:t>
            </a:r>
            <a:endParaRPr sz="22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
        <p:nvSpPr>
          <p:cNvPr id="738" name="Google Shape;738;p66"/>
          <p:cNvSpPr/>
          <p:nvPr/>
        </p:nvSpPr>
        <p:spPr>
          <a:xfrm>
            <a:off x="-2450" y="0"/>
            <a:ext cx="9144000" cy="1170375"/>
          </a:xfrm>
          <a:prstGeom prst="flowChartOffpageConnector">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Hinge-Point Quiz</a:t>
            </a:r>
            <a:endParaRPr sz="3000">
              <a:solidFill>
                <a:srgbClr val="FFFFFF"/>
              </a:solidFill>
              <a:latin typeface="Oswald"/>
              <a:ea typeface="Oswald"/>
              <a:cs typeface="Oswald"/>
              <a:sym typeface="Oswa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Which statement is </a:t>
            </a:r>
            <a:r>
              <a:rPr b="1" lang="en"/>
              <a:t>false</a:t>
            </a:r>
            <a:r>
              <a:rPr lang="en"/>
              <a:t>, and why?</a:t>
            </a:r>
            <a:endParaRPr/>
          </a:p>
          <a:p>
            <a:pPr indent="-342900" lvl="0" marL="457200" rtl="0">
              <a:spcBef>
                <a:spcPts val="1600"/>
              </a:spcBef>
              <a:spcAft>
                <a:spcPts val="0"/>
              </a:spcAft>
              <a:buClr>
                <a:srgbClr val="B6D7A8"/>
              </a:buClr>
              <a:buSzPts val="1800"/>
              <a:buAutoNum type="alphaUcPeriod"/>
            </a:pPr>
            <a:r>
              <a:rPr lang="en">
                <a:solidFill>
                  <a:srgbClr val="B6D7A8"/>
                </a:solidFill>
              </a:rPr>
              <a:t>To use a Web API, the client sends a request to the server using the web.</a:t>
            </a:r>
            <a:endParaRPr>
              <a:solidFill>
                <a:srgbClr val="B6D7A8"/>
              </a:solidFill>
            </a:endParaRPr>
          </a:p>
          <a:p>
            <a:pPr indent="-342900" lvl="0" marL="457200" rtl="0">
              <a:spcBef>
                <a:spcPts val="0"/>
              </a:spcBef>
              <a:spcAft>
                <a:spcPts val="0"/>
              </a:spcAft>
              <a:buClr>
                <a:srgbClr val="B6D7A8"/>
              </a:buClr>
              <a:buSzPts val="1800"/>
              <a:buAutoNum type="alphaUcPeriod"/>
            </a:pPr>
            <a:r>
              <a:rPr lang="en">
                <a:solidFill>
                  <a:srgbClr val="B6D7A8"/>
                </a:solidFill>
              </a:rPr>
              <a:t>When it receives a request, the server does any required processing.</a:t>
            </a:r>
            <a:endParaRPr>
              <a:solidFill>
                <a:srgbClr val="B6D7A8"/>
              </a:solidFill>
            </a:endParaRPr>
          </a:p>
          <a:p>
            <a:pPr indent="-342900" lvl="0" marL="457200" rtl="0">
              <a:spcBef>
                <a:spcPts val="0"/>
              </a:spcBef>
              <a:spcAft>
                <a:spcPts val="0"/>
              </a:spcAft>
              <a:buClr>
                <a:srgbClr val="CC0000"/>
              </a:buClr>
              <a:buSzPts val="1800"/>
              <a:buAutoNum type="alphaUcPeriod"/>
            </a:pPr>
            <a:r>
              <a:rPr b="1" lang="en">
                <a:solidFill>
                  <a:srgbClr val="CC0000"/>
                </a:solidFill>
              </a:rPr>
              <a:t>When it has worked out the result, the server creates a new web page displaying the result.</a:t>
            </a:r>
            <a:endParaRPr b="1">
              <a:solidFill>
                <a:srgbClr val="CC0000"/>
              </a:solidFill>
            </a:endParaRPr>
          </a:p>
        </p:txBody>
      </p:sp>
      <p:sp>
        <p:nvSpPr>
          <p:cNvPr id="744" name="Google Shape;744;p67"/>
          <p:cNvSpPr/>
          <p:nvPr/>
        </p:nvSpPr>
        <p:spPr>
          <a:xfrm>
            <a:off x="3536925" y="2913749"/>
            <a:ext cx="2070144" cy="13922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745" name="Google Shape;745;p67"/>
          <p:cNvCxnSpPr>
            <a:endCxn id="744" idx="2"/>
          </p:cNvCxnSpPr>
          <p:nvPr/>
        </p:nvCxnSpPr>
        <p:spPr>
          <a:xfrm>
            <a:off x="1948246" y="3609863"/>
            <a:ext cx="1595100" cy="0"/>
          </a:xfrm>
          <a:prstGeom prst="straightConnector1">
            <a:avLst/>
          </a:prstGeom>
          <a:noFill/>
          <a:ln cap="flat" cmpd="sng" w="28575">
            <a:solidFill>
              <a:schemeClr val="dk2"/>
            </a:solidFill>
            <a:prstDash val="solid"/>
            <a:round/>
            <a:headEnd len="med" w="med" type="triangle"/>
            <a:tailEnd len="med" w="med" type="triangle"/>
          </a:ln>
        </p:spPr>
      </p:cxnSp>
      <p:cxnSp>
        <p:nvCxnSpPr>
          <p:cNvPr id="746" name="Google Shape;746;p67"/>
          <p:cNvCxnSpPr>
            <a:endCxn id="747" idx="1"/>
          </p:cNvCxnSpPr>
          <p:nvPr/>
        </p:nvCxnSpPr>
        <p:spPr>
          <a:xfrm>
            <a:off x="5607175" y="3637923"/>
            <a:ext cx="1942800" cy="18300"/>
          </a:xfrm>
          <a:prstGeom prst="straightConnector1">
            <a:avLst/>
          </a:prstGeom>
          <a:noFill/>
          <a:ln cap="flat" cmpd="sng" w="28575">
            <a:solidFill>
              <a:schemeClr val="dk2"/>
            </a:solidFill>
            <a:prstDash val="solid"/>
            <a:round/>
            <a:headEnd len="med" w="med" type="triangle"/>
            <a:tailEnd len="med" w="med" type="triangle"/>
          </a:ln>
        </p:spPr>
      </p:cxnSp>
      <p:pic>
        <p:nvPicPr>
          <p:cNvPr descr="File:Tumbeasts server.png - Wikimedia Commons" id="748" name="Google Shape;748;p67"/>
          <p:cNvPicPr preferRelativeResize="0"/>
          <p:nvPr/>
        </p:nvPicPr>
        <p:blipFill>
          <a:blip r:embed="rId3">
            <a:alphaModFix/>
          </a:blip>
          <a:stretch>
            <a:fillRect/>
          </a:stretch>
        </p:blipFill>
        <p:spPr>
          <a:xfrm flipH="1">
            <a:off x="7550087" y="2799935"/>
            <a:ext cx="1076400" cy="1424591"/>
          </a:xfrm>
          <a:prstGeom prst="rect">
            <a:avLst/>
          </a:prstGeom>
          <a:noFill/>
          <a:ln>
            <a:noFill/>
          </a:ln>
        </p:spPr>
      </p:pic>
      <p:pic>
        <p:nvPicPr>
          <p:cNvPr descr="Free vector graphic: Laptop, Computer, Open, Screen - Free Image ..." id="749" name="Google Shape;749;p67"/>
          <p:cNvPicPr preferRelativeResize="0"/>
          <p:nvPr/>
        </p:nvPicPr>
        <p:blipFill>
          <a:blip r:embed="rId4">
            <a:alphaModFix/>
          </a:blip>
          <a:stretch>
            <a:fillRect/>
          </a:stretch>
        </p:blipFill>
        <p:spPr>
          <a:xfrm>
            <a:off x="271925" y="3046927"/>
            <a:ext cx="1732150" cy="1125875"/>
          </a:xfrm>
          <a:prstGeom prst="rect">
            <a:avLst/>
          </a:prstGeom>
          <a:noFill/>
          <a:ln>
            <a:noFill/>
          </a:ln>
        </p:spPr>
      </p:pic>
      <p:sp>
        <p:nvSpPr>
          <p:cNvPr id="750" name="Google Shape;750;p67"/>
          <p:cNvSpPr/>
          <p:nvPr/>
        </p:nvSpPr>
        <p:spPr>
          <a:xfrm>
            <a:off x="218000" y="4305975"/>
            <a:ext cx="2285100" cy="7041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Client</a:t>
            </a:r>
            <a:endParaRPr sz="22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751" name="Google Shape;751;p67"/>
          <p:cNvSpPr/>
          <p:nvPr/>
        </p:nvSpPr>
        <p:spPr>
          <a:xfrm>
            <a:off x="6602125" y="4305975"/>
            <a:ext cx="2285100" cy="7041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Server</a:t>
            </a:r>
            <a:endParaRPr sz="22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752" name="Google Shape;752;p67"/>
          <p:cNvSpPr/>
          <p:nvPr/>
        </p:nvSpPr>
        <p:spPr>
          <a:xfrm>
            <a:off x="3268950" y="4305975"/>
            <a:ext cx="2606100" cy="7041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The Web</a:t>
            </a:r>
            <a:endParaRPr sz="22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
        <p:nvSpPr>
          <p:cNvPr id="753" name="Google Shape;753;p67"/>
          <p:cNvSpPr/>
          <p:nvPr/>
        </p:nvSpPr>
        <p:spPr>
          <a:xfrm>
            <a:off x="-2450" y="0"/>
            <a:ext cx="9144000" cy="1170375"/>
          </a:xfrm>
          <a:prstGeom prst="flowChartOffpageConnector">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Hinge-Point Quiz</a:t>
            </a:r>
            <a:endParaRPr sz="3000">
              <a:solidFill>
                <a:srgbClr val="FFFFFF"/>
              </a:solidFill>
              <a:latin typeface="Oswald"/>
              <a:ea typeface="Oswald"/>
              <a:cs typeface="Oswald"/>
              <a:sym typeface="Oswa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Which statement is </a:t>
            </a:r>
            <a:r>
              <a:rPr b="1" lang="en"/>
              <a:t>false</a:t>
            </a:r>
            <a:r>
              <a:rPr lang="en"/>
              <a:t>, and why?</a:t>
            </a:r>
            <a:endParaRPr/>
          </a:p>
          <a:p>
            <a:pPr indent="-342900" lvl="0" marL="457200" rtl="0">
              <a:spcBef>
                <a:spcPts val="1600"/>
              </a:spcBef>
              <a:spcAft>
                <a:spcPts val="0"/>
              </a:spcAft>
              <a:buClr>
                <a:srgbClr val="B6D7A8"/>
              </a:buClr>
              <a:buSzPts val="1800"/>
              <a:buAutoNum type="alphaUcPeriod"/>
            </a:pPr>
            <a:r>
              <a:rPr lang="en">
                <a:solidFill>
                  <a:srgbClr val="B6D7A8"/>
                </a:solidFill>
              </a:rPr>
              <a:t>To use a Web API, the client sends a request to the server using the web.</a:t>
            </a:r>
            <a:endParaRPr>
              <a:solidFill>
                <a:srgbClr val="B6D7A8"/>
              </a:solidFill>
            </a:endParaRPr>
          </a:p>
          <a:p>
            <a:pPr indent="-342900" lvl="0" marL="457200" rtl="0">
              <a:spcBef>
                <a:spcPts val="0"/>
              </a:spcBef>
              <a:spcAft>
                <a:spcPts val="0"/>
              </a:spcAft>
              <a:buClr>
                <a:srgbClr val="B6D7A8"/>
              </a:buClr>
              <a:buSzPts val="1800"/>
              <a:buAutoNum type="alphaUcPeriod"/>
            </a:pPr>
            <a:r>
              <a:rPr lang="en">
                <a:solidFill>
                  <a:srgbClr val="B6D7A8"/>
                </a:solidFill>
              </a:rPr>
              <a:t>When it receives a request, the server does any working out it needs to.</a:t>
            </a:r>
            <a:endParaRPr>
              <a:solidFill>
                <a:srgbClr val="B6D7A8"/>
              </a:solidFill>
            </a:endParaRPr>
          </a:p>
          <a:p>
            <a:pPr indent="-342900" lvl="0" marL="457200" rtl="0">
              <a:spcBef>
                <a:spcPts val="0"/>
              </a:spcBef>
              <a:spcAft>
                <a:spcPts val="0"/>
              </a:spcAft>
              <a:buClr>
                <a:srgbClr val="6AA84F"/>
              </a:buClr>
              <a:buSzPts val="1800"/>
              <a:buAutoNum type="alphaUcPeriod"/>
            </a:pPr>
            <a:r>
              <a:rPr b="1" lang="en">
                <a:solidFill>
                  <a:srgbClr val="6AA84F"/>
                </a:solidFill>
              </a:rPr>
              <a:t>When it has worked out the result, the server</a:t>
            </a:r>
            <a:r>
              <a:rPr b="1" lang="en">
                <a:solidFill>
                  <a:srgbClr val="CC0000"/>
                </a:solidFill>
              </a:rPr>
              <a:t> </a:t>
            </a:r>
            <a:r>
              <a:rPr b="1" lang="en" strike="sngStrike">
                <a:solidFill>
                  <a:srgbClr val="CC0000"/>
                </a:solidFill>
              </a:rPr>
              <a:t>creates a new web page displaying the result.</a:t>
            </a:r>
            <a:r>
              <a:rPr b="1" lang="en">
                <a:solidFill>
                  <a:srgbClr val="CC0000"/>
                </a:solidFill>
              </a:rPr>
              <a:t> </a:t>
            </a:r>
            <a:r>
              <a:rPr b="1" lang="en">
                <a:solidFill>
                  <a:srgbClr val="6AA84F"/>
                </a:solidFill>
              </a:rPr>
              <a:t>sends the result back directly to the client.</a:t>
            </a:r>
            <a:endParaRPr b="1">
              <a:solidFill>
                <a:srgbClr val="6AA84F"/>
              </a:solidFill>
            </a:endParaRPr>
          </a:p>
        </p:txBody>
      </p:sp>
      <p:sp>
        <p:nvSpPr>
          <p:cNvPr id="759" name="Google Shape;759;p68"/>
          <p:cNvSpPr/>
          <p:nvPr/>
        </p:nvSpPr>
        <p:spPr>
          <a:xfrm>
            <a:off x="3536925" y="2913749"/>
            <a:ext cx="2070144" cy="13922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cxnSp>
        <p:nvCxnSpPr>
          <p:cNvPr id="760" name="Google Shape;760;p68"/>
          <p:cNvCxnSpPr>
            <a:endCxn id="759" idx="2"/>
          </p:cNvCxnSpPr>
          <p:nvPr/>
        </p:nvCxnSpPr>
        <p:spPr>
          <a:xfrm>
            <a:off x="1948246" y="3609863"/>
            <a:ext cx="1595100" cy="0"/>
          </a:xfrm>
          <a:prstGeom prst="straightConnector1">
            <a:avLst/>
          </a:prstGeom>
          <a:noFill/>
          <a:ln cap="flat" cmpd="sng" w="28575">
            <a:solidFill>
              <a:schemeClr val="dk2"/>
            </a:solidFill>
            <a:prstDash val="solid"/>
            <a:round/>
            <a:headEnd len="med" w="med" type="triangle"/>
            <a:tailEnd len="med" w="med" type="triangle"/>
          </a:ln>
        </p:spPr>
      </p:cxnSp>
      <p:cxnSp>
        <p:nvCxnSpPr>
          <p:cNvPr id="761" name="Google Shape;761;p68"/>
          <p:cNvCxnSpPr>
            <a:endCxn id="762" idx="1"/>
          </p:cNvCxnSpPr>
          <p:nvPr/>
        </p:nvCxnSpPr>
        <p:spPr>
          <a:xfrm>
            <a:off x="5607175" y="3637923"/>
            <a:ext cx="1942800" cy="18300"/>
          </a:xfrm>
          <a:prstGeom prst="straightConnector1">
            <a:avLst/>
          </a:prstGeom>
          <a:noFill/>
          <a:ln cap="flat" cmpd="sng" w="28575">
            <a:solidFill>
              <a:schemeClr val="dk2"/>
            </a:solidFill>
            <a:prstDash val="solid"/>
            <a:round/>
            <a:headEnd len="med" w="med" type="triangle"/>
            <a:tailEnd len="med" w="med" type="triangle"/>
          </a:ln>
        </p:spPr>
      </p:cxnSp>
      <p:pic>
        <p:nvPicPr>
          <p:cNvPr descr="File:Tumbeasts server.png - Wikimedia Commons" id="763" name="Google Shape;763;p68"/>
          <p:cNvPicPr preferRelativeResize="0"/>
          <p:nvPr/>
        </p:nvPicPr>
        <p:blipFill>
          <a:blip r:embed="rId3">
            <a:alphaModFix/>
          </a:blip>
          <a:stretch>
            <a:fillRect/>
          </a:stretch>
        </p:blipFill>
        <p:spPr>
          <a:xfrm flipH="1">
            <a:off x="7550087" y="2799935"/>
            <a:ext cx="1076400" cy="1424591"/>
          </a:xfrm>
          <a:prstGeom prst="rect">
            <a:avLst/>
          </a:prstGeom>
          <a:noFill/>
          <a:ln>
            <a:noFill/>
          </a:ln>
        </p:spPr>
      </p:pic>
      <p:pic>
        <p:nvPicPr>
          <p:cNvPr descr="Free vector graphic: Laptop, Computer, Open, Screen - Free Image ..." id="764" name="Google Shape;764;p68"/>
          <p:cNvPicPr preferRelativeResize="0"/>
          <p:nvPr/>
        </p:nvPicPr>
        <p:blipFill>
          <a:blip r:embed="rId4">
            <a:alphaModFix/>
          </a:blip>
          <a:stretch>
            <a:fillRect/>
          </a:stretch>
        </p:blipFill>
        <p:spPr>
          <a:xfrm>
            <a:off x="271925" y="3046927"/>
            <a:ext cx="1732150" cy="1125875"/>
          </a:xfrm>
          <a:prstGeom prst="rect">
            <a:avLst/>
          </a:prstGeom>
          <a:noFill/>
          <a:ln>
            <a:noFill/>
          </a:ln>
        </p:spPr>
      </p:pic>
      <p:sp>
        <p:nvSpPr>
          <p:cNvPr id="765" name="Google Shape;765;p68"/>
          <p:cNvSpPr/>
          <p:nvPr/>
        </p:nvSpPr>
        <p:spPr>
          <a:xfrm>
            <a:off x="218000" y="4305975"/>
            <a:ext cx="2285100" cy="7041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Client</a:t>
            </a:r>
            <a:endParaRPr sz="22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(Your Computer)</a:t>
            </a:r>
            <a:endParaRPr>
              <a:latin typeface="Open Sans"/>
              <a:ea typeface="Open Sans"/>
              <a:cs typeface="Open Sans"/>
              <a:sym typeface="Open Sans"/>
            </a:endParaRPr>
          </a:p>
        </p:txBody>
      </p:sp>
      <p:sp>
        <p:nvSpPr>
          <p:cNvPr id="766" name="Google Shape;766;p68"/>
          <p:cNvSpPr/>
          <p:nvPr/>
        </p:nvSpPr>
        <p:spPr>
          <a:xfrm>
            <a:off x="6602125" y="4305975"/>
            <a:ext cx="2285100" cy="704100"/>
          </a:xfrm>
          <a:prstGeom prst="roundRect">
            <a:avLst>
              <a:gd fmla="val 16667" name="adj"/>
            </a:avLst>
          </a:prstGeom>
          <a:solidFill>
            <a:srgbClr val="FBBC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Server</a:t>
            </a:r>
            <a:endParaRPr sz="22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(Website Computer)</a:t>
            </a:r>
            <a:endParaRPr>
              <a:latin typeface="Open Sans"/>
              <a:ea typeface="Open Sans"/>
              <a:cs typeface="Open Sans"/>
              <a:sym typeface="Open Sans"/>
            </a:endParaRPr>
          </a:p>
        </p:txBody>
      </p:sp>
      <p:sp>
        <p:nvSpPr>
          <p:cNvPr id="767" name="Google Shape;767;p68"/>
          <p:cNvSpPr/>
          <p:nvPr/>
        </p:nvSpPr>
        <p:spPr>
          <a:xfrm>
            <a:off x="3268950" y="4305975"/>
            <a:ext cx="2606100" cy="704100"/>
          </a:xfrm>
          <a:prstGeom prst="roundRect">
            <a:avLst>
              <a:gd fmla="val 16667" name="adj"/>
            </a:avLst>
          </a:prstGeom>
          <a:solidFill>
            <a:srgbClr val="34A8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The Web</a:t>
            </a:r>
            <a:endParaRPr sz="2200">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(Connects Client &amp; Server)</a:t>
            </a:r>
            <a:endParaRPr>
              <a:latin typeface="Open Sans"/>
              <a:ea typeface="Open Sans"/>
              <a:cs typeface="Open Sans"/>
              <a:sym typeface="Open Sans"/>
            </a:endParaRPr>
          </a:p>
        </p:txBody>
      </p:sp>
      <p:sp>
        <p:nvSpPr>
          <p:cNvPr id="768" name="Google Shape;768;p68"/>
          <p:cNvSpPr/>
          <p:nvPr/>
        </p:nvSpPr>
        <p:spPr>
          <a:xfrm>
            <a:off x="-2450" y="0"/>
            <a:ext cx="9144000" cy="1170375"/>
          </a:xfrm>
          <a:prstGeom prst="flowChartOffpageConnector">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Hinge-Point Quiz</a:t>
            </a:r>
            <a:endParaRPr sz="3000">
              <a:solidFill>
                <a:srgbClr val="FFFFFF"/>
              </a:solidFill>
              <a:latin typeface="Oswald"/>
              <a:ea typeface="Oswald"/>
              <a:cs typeface="Oswald"/>
              <a:sym typeface="Oswa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pic>
        <p:nvPicPr>
          <p:cNvPr descr="For more videos or other resources on computational&#10;thinking, including classroom-ready lessons plans, visit&#10;https://g.co/exploringCT.&#10;&#10;Video credits:&#10;https://computationalthinkingcourse.withgoogle.com/assets/img/ECTvideo5.html" id="773" name="Google Shape;773;p69" title="CT at Google: Facilitating Software and Game Development though Abstraction">
            <a:hlinkClick r:id="rId3"/>
          </p:cNvPr>
          <p:cNvPicPr preferRelativeResize="0"/>
          <p:nvPr/>
        </p:nvPicPr>
        <p:blipFill>
          <a:blip r:embed="rId4">
            <a:alphaModFix/>
          </a:blip>
          <a:stretch>
            <a:fillRect/>
          </a:stretch>
        </p:blipFill>
        <p:spPr>
          <a:xfrm>
            <a:off x="2361898" y="1418200"/>
            <a:ext cx="4420200" cy="3315150"/>
          </a:xfrm>
          <a:prstGeom prst="rect">
            <a:avLst/>
          </a:prstGeom>
          <a:noFill/>
          <a:ln>
            <a:noFill/>
          </a:ln>
        </p:spPr>
      </p:pic>
      <p:sp>
        <p:nvSpPr>
          <p:cNvPr id="774" name="Google Shape;774;p69"/>
          <p:cNvSpPr/>
          <p:nvPr/>
        </p:nvSpPr>
        <p:spPr>
          <a:xfrm>
            <a:off x="-2450" y="0"/>
            <a:ext cx="9144000" cy="1170375"/>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Creating APIs for Game Developers</a:t>
            </a:r>
            <a:endParaRPr sz="3000">
              <a:solidFill>
                <a:srgbClr val="FFFFFF"/>
              </a:solidFill>
              <a:latin typeface="Oswald"/>
              <a:ea typeface="Oswald"/>
              <a:cs typeface="Oswald"/>
              <a:sym typeface="Oswa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pic>
        <p:nvPicPr>
          <p:cNvPr id="779" name="Google Shape;779;p70"/>
          <p:cNvPicPr preferRelativeResize="0"/>
          <p:nvPr/>
        </p:nvPicPr>
        <p:blipFill>
          <a:blip r:embed="rId3">
            <a:alphaModFix/>
          </a:blip>
          <a:stretch>
            <a:fillRect/>
          </a:stretch>
        </p:blipFill>
        <p:spPr>
          <a:xfrm>
            <a:off x="2679691" y="2075125"/>
            <a:ext cx="3876360" cy="1267950"/>
          </a:xfrm>
          <a:prstGeom prst="rect">
            <a:avLst/>
          </a:prstGeom>
          <a:noFill/>
          <a:ln>
            <a:noFill/>
          </a:ln>
        </p:spPr>
      </p:pic>
      <p:pic>
        <p:nvPicPr>
          <p:cNvPr id="780" name="Google Shape;780;p70"/>
          <p:cNvPicPr preferRelativeResize="0"/>
          <p:nvPr/>
        </p:nvPicPr>
        <p:blipFill>
          <a:blip r:embed="rId4">
            <a:alphaModFix/>
          </a:blip>
          <a:stretch>
            <a:fillRect/>
          </a:stretch>
        </p:blipFill>
        <p:spPr>
          <a:xfrm>
            <a:off x="464719" y="333250"/>
            <a:ext cx="791725" cy="709625"/>
          </a:xfrm>
          <a:prstGeom prst="rect">
            <a:avLst/>
          </a:prstGeom>
          <a:noFill/>
          <a:ln>
            <a:noFill/>
          </a:ln>
        </p:spPr>
      </p:pic>
      <p:pic>
        <p:nvPicPr>
          <p:cNvPr id="781" name="Google Shape;781;p70"/>
          <p:cNvPicPr preferRelativeResize="0"/>
          <p:nvPr/>
        </p:nvPicPr>
        <p:blipFill>
          <a:blip r:embed="rId5">
            <a:alphaModFix/>
          </a:blip>
          <a:stretch>
            <a:fillRect/>
          </a:stretch>
        </p:blipFill>
        <p:spPr>
          <a:xfrm>
            <a:off x="7703924" y="333256"/>
            <a:ext cx="905445" cy="771750"/>
          </a:xfrm>
          <a:prstGeom prst="rect">
            <a:avLst/>
          </a:prstGeom>
          <a:noFill/>
          <a:ln>
            <a:noFill/>
          </a:ln>
        </p:spPr>
      </p:pic>
      <p:pic>
        <p:nvPicPr>
          <p:cNvPr id="782" name="Google Shape;782;p70"/>
          <p:cNvPicPr preferRelativeResize="0"/>
          <p:nvPr/>
        </p:nvPicPr>
        <p:blipFill>
          <a:blip r:embed="rId6">
            <a:alphaModFix/>
          </a:blip>
          <a:stretch>
            <a:fillRect/>
          </a:stretch>
        </p:blipFill>
        <p:spPr>
          <a:xfrm>
            <a:off x="464725" y="2075125"/>
            <a:ext cx="791725" cy="848739"/>
          </a:xfrm>
          <a:prstGeom prst="rect">
            <a:avLst/>
          </a:prstGeom>
          <a:noFill/>
          <a:ln>
            <a:noFill/>
          </a:ln>
        </p:spPr>
      </p:pic>
      <p:pic>
        <p:nvPicPr>
          <p:cNvPr id="783" name="Google Shape;783;p70"/>
          <p:cNvPicPr preferRelativeResize="0"/>
          <p:nvPr/>
        </p:nvPicPr>
        <p:blipFill>
          <a:blip r:embed="rId7">
            <a:alphaModFix/>
          </a:blip>
          <a:stretch>
            <a:fillRect/>
          </a:stretch>
        </p:blipFill>
        <p:spPr>
          <a:xfrm>
            <a:off x="7703925" y="2351139"/>
            <a:ext cx="905450" cy="715920"/>
          </a:xfrm>
          <a:prstGeom prst="rect">
            <a:avLst/>
          </a:prstGeom>
          <a:noFill/>
          <a:ln>
            <a:noFill/>
          </a:ln>
        </p:spPr>
      </p:pic>
      <p:pic>
        <p:nvPicPr>
          <p:cNvPr id="784" name="Google Shape;784;p70"/>
          <p:cNvPicPr preferRelativeResize="0"/>
          <p:nvPr/>
        </p:nvPicPr>
        <p:blipFill>
          <a:blip r:embed="rId8">
            <a:alphaModFix/>
          </a:blip>
          <a:stretch>
            <a:fillRect/>
          </a:stretch>
        </p:blipFill>
        <p:spPr>
          <a:xfrm>
            <a:off x="4222024" y="3908429"/>
            <a:ext cx="791725" cy="870296"/>
          </a:xfrm>
          <a:prstGeom prst="rect">
            <a:avLst/>
          </a:prstGeom>
          <a:noFill/>
          <a:ln>
            <a:noFill/>
          </a:ln>
        </p:spPr>
      </p:pic>
      <p:pic>
        <p:nvPicPr>
          <p:cNvPr id="785" name="Google Shape;785;p70"/>
          <p:cNvPicPr preferRelativeResize="0"/>
          <p:nvPr/>
        </p:nvPicPr>
        <p:blipFill>
          <a:blip r:embed="rId9">
            <a:alphaModFix/>
          </a:blip>
          <a:stretch>
            <a:fillRect/>
          </a:stretch>
        </p:blipFill>
        <p:spPr>
          <a:xfrm>
            <a:off x="4211550" y="333250"/>
            <a:ext cx="720892" cy="709625"/>
          </a:xfrm>
          <a:prstGeom prst="rect">
            <a:avLst/>
          </a:prstGeom>
          <a:noFill/>
          <a:ln>
            <a:noFill/>
          </a:ln>
        </p:spPr>
      </p:pic>
      <p:pic>
        <p:nvPicPr>
          <p:cNvPr id="786" name="Google Shape;786;p70"/>
          <p:cNvPicPr preferRelativeResize="0"/>
          <p:nvPr/>
        </p:nvPicPr>
        <p:blipFill>
          <a:blip r:embed="rId10">
            <a:alphaModFix/>
          </a:blip>
          <a:stretch>
            <a:fillRect/>
          </a:stretch>
        </p:blipFill>
        <p:spPr>
          <a:xfrm>
            <a:off x="464719" y="4064463"/>
            <a:ext cx="791725" cy="558219"/>
          </a:xfrm>
          <a:prstGeom prst="rect">
            <a:avLst/>
          </a:prstGeom>
          <a:noFill/>
          <a:ln>
            <a:noFill/>
          </a:ln>
        </p:spPr>
      </p:pic>
      <p:pic>
        <p:nvPicPr>
          <p:cNvPr id="787" name="Google Shape;787;p70"/>
          <p:cNvPicPr preferRelativeResize="0"/>
          <p:nvPr/>
        </p:nvPicPr>
        <p:blipFill>
          <a:blip r:embed="rId11">
            <a:alphaModFix/>
          </a:blip>
          <a:stretch>
            <a:fillRect/>
          </a:stretch>
        </p:blipFill>
        <p:spPr>
          <a:xfrm>
            <a:off x="7796200" y="3969367"/>
            <a:ext cx="720900" cy="74840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pic>
        <p:nvPicPr>
          <p:cNvPr id="792" name="Google Shape;792;p71"/>
          <p:cNvPicPr preferRelativeResize="0"/>
          <p:nvPr/>
        </p:nvPicPr>
        <p:blipFill>
          <a:blip r:embed="rId3">
            <a:alphaModFix/>
          </a:blip>
          <a:stretch>
            <a:fillRect/>
          </a:stretch>
        </p:blipFill>
        <p:spPr>
          <a:xfrm>
            <a:off x="76200" y="1426350"/>
            <a:ext cx="5686999" cy="2979751"/>
          </a:xfrm>
          <a:prstGeom prst="rect">
            <a:avLst/>
          </a:prstGeom>
          <a:noFill/>
          <a:ln cap="flat" cmpd="sng" w="28575">
            <a:solidFill>
              <a:srgbClr val="000000"/>
            </a:solidFill>
            <a:prstDash val="solid"/>
            <a:round/>
            <a:headEnd len="sm" w="sm" type="none"/>
            <a:tailEnd len="sm" w="sm" type="none"/>
          </a:ln>
        </p:spPr>
      </p:pic>
      <p:sp>
        <p:nvSpPr>
          <p:cNvPr id="793" name="Google Shape;793;p71"/>
          <p:cNvSpPr txBox="1"/>
          <p:nvPr/>
        </p:nvSpPr>
        <p:spPr>
          <a:xfrm>
            <a:off x="3677825" y="433600"/>
            <a:ext cx="5207100" cy="56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2800">
              <a:solidFill>
                <a:srgbClr val="999999"/>
              </a:solidFill>
            </a:endParaRPr>
          </a:p>
        </p:txBody>
      </p:sp>
      <p:pic>
        <p:nvPicPr>
          <p:cNvPr id="794" name="Google Shape;794;p71"/>
          <p:cNvPicPr preferRelativeResize="0"/>
          <p:nvPr/>
        </p:nvPicPr>
        <p:blipFill>
          <a:blip r:embed="rId4">
            <a:alphaModFix/>
          </a:blip>
          <a:stretch>
            <a:fillRect/>
          </a:stretch>
        </p:blipFill>
        <p:spPr>
          <a:xfrm>
            <a:off x="3928075" y="2636650"/>
            <a:ext cx="5139725" cy="2430650"/>
          </a:xfrm>
          <a:prstGeom prst="rect">
            <a:avLst/>
          </a:prstGeom>
          <a:noFill/>
          <a:ln cap="flat" cmpd="sng" w="28575">
            <a:solidFill>
              <a:srgbClr val="000000"/>
            </a:solidFill>
            <a:prstDash val="solid"/>
            <a:round/>
            <a:headEnd len="sm" w="sm" type="none"/>
            <a:tailEnd len="sm" w="sm" type="none"/>
          </a:ln>
        </p:spPr>
      </p:pic>
      <p:sp>
        <p:nvSpPr>
          <p:cNvPr id="795" name="Google Shape;795;p71"/>
          <p:cNvSpPr/>
          <p:nvPr/>
        </p:nvSpPr>
        <p:spPr>
          <a:xfrm>
            <a:off x="-2450" y="0"/>
            <a:ext cx="9144000" cy="976425"/>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Demo: Vision API</a:t>
            </a:r>
            <a:endParaRPr sz="3000">
              <a:solidFill>
                <a:srgbClr val="FFFFFF"/>
              </a:solidFill>
              <a:latin typeface="Oswald"/>
              <a:ea typeface="Oswald"/>
              <a:cs typeface="Oswald"/>
              <a:sym typeface="Oswald"/>
            </a:endParaRPr>
          </a:p>
        </p:txBody>
      </p:sp>
      <p:sp>
        <p:nvSpPr>
          <p:cNvPr id="796" name="Google Shape;796;p71"/>
          <p:cNvSpPr txBox="1"/>
          <p:nvPr/>
        </p:nvSpPr>
        <p:spPr>
          <a:xfrm>
            <a:off x="2902250" y="888225"/>
            <a:ext cx="3996900" cy="425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u="sng">
                <a:solidFill>
                  <a:schemeClr val="hlink"/>
                </a:solidFill>
                <a:hlinkClick r:id="rId5"/>
              </a:rPr>
              <a:t>cloud.google.com/vision/</a:t>
            </a:r>
            <a:endParaRPr sz="2400">
              <a:solidFill>
                <a:srgbClr val="99999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72"/>
          <p:cNvSpPr txBox="1"/>
          <p:nvPr/>
        </p:nvSpPr>
        <p:spPr>
          <a:xfrm>
            <a:off x="2666850" y="976425"/>
            <a:ext cx="3810300" cy="48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u="sng">
                <a:solidFill>
                  <a:schemeClr val="hlink"/>
                </a:solidFill>
                <a:hlinkClick r:id="rId3"/>
              </a:rPr>
              <a:t>cloud.google.com/spee</a:t>
            </a:r>
            <a:r>
              <a:rPr lang="en" sz="2400" u="sng">
                <a:solidFill>
                  <a:schemeClr val="hlink"/>
                </a:solidFill>
                <a:hlinkClick r:id="rId4"/>
              </a:rPr>
              <a:t>c</a:t>
            </a:r>
            <a:r>
              <a:rPr lang="en" sz="2400" u="sng">
                <a:solidFill>
                  <a:schemeClr val="hlink"/>
                </a:solidFill>
                <a:hlinkClick r:id="rId5"/>
              </a:rPr>
              <a:t>h/</a:t>
            </a:r>
            <a:endParaRPr sz="2400">
              <a:solidFill>
                <a:srgbClr val="999999"/>
              </a:solidFill>
            </a:endParaRPr>
          </a:p>
        </p:txBody>
      </p:sp>
      <p:pic>
        <p:nvPicPr>
          <p:cNvPr id="802" name="Google Shape;802;p72"/>
          <p:cNvPicPr preferRelativeResize="0"/>
          <p:nvPr/>
        </p:nvPicPr>
        <p:blipFill>
          <a:blip r:embed="rId6">
            <a:alphaModFix/>
          </a:blip>
          <a:stretch>
            <a:fillRect/>
          </a:stretch>
        </p:blipFill>
        <p:spPr>
          <a:xfrm>
            <a:off x="953400" y="1506775"/>
            <a:ext cx="7505474" cy="3502550"/>
          </a:xfrm>
          <a:prstGeom prst="rect">
            <a:avLst/>
          </a:prstGeom>
          <a:noFill/>
          <a:ln cap="flat" cmpd="sng" w="28575">
            <a:solidFill>
              <a:srgbClr val="000000"/>
            </a:solidFill>
            <a:prstDash val="solid"/>
            <a:round/>
            <a:headEnd len="sm" w="sm" type="none"/>
            <a:tailEnd len="sm" w="sm" type="none"/>
          </a:ln>
        </p:spPr>
      </p:pic>
      <p:sp>
        <p:nvSpPr>
          <p:cNvPr id="803" name="Google Shape;803;p72"/>
          <p:cNvSpPr/>
          <p:nvPr/>
        </p:nvSpPr>
        <p:spPr>
          <a:xfrm>
            <a:off x="-2450" y="0"/>
            <a:ext cx="9144000" cy="976425"/>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Demo: Speech API</a:t>
            </a:r>
            <a:endParaRPr sz="3000">
              <a:solidFill>
                <a:srgbClr val="FFFFFF"/>
              </a:solidFill>
              <a:latin typeface="Oswald"/>
              <a:ea typeface="Oswald"/>
              <a:cs typeface="Oswald"/>
              <a:sym typeface="Oswa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73"/>
          <p:cNvSpPr txBox="1"/>
          <p:nvPr/>
        </p:nvSpPr>
        <p:spPr>
          <a:xfrm>
            <a:off x="1788625" y="1115488"/>
            <a:ext cx="5400000" cy="56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u="sng">
                <a:solidFill>
                  <a:schemeClr val="hlink"/>
                </a:solidFill>
                <a:latin typeface="Open Sans"/>
                <a:ea typeface="Open Sans"/>
                <a:cs typeface="Open Sans"/>
                <a:sym typeface="Open Sans"/>
                <a:hlinkClick r:id="rId3"/>
              </a:rPr>
              <a:t>cloud.google.com/natural-language/</a:t>
            </a:r>
            <a:endParaRPr sz="2400">
              <a:solidFill>
                <a:srgbClr val="999999"/>
              </a:solidFill>
              <a:latin typeface="Open Sans"/>
              <a:ea typeface="Open Sans"/>
              <a:cs typeface="Open Sans"/>
              <a:sym typeface="Open Sans"/>
            </a:endParaRPr>
          </a:p>
        </p:txBody>
      </p:sp>
      <p:pic>
        <p:nvPicPr>
          <p:cNvPr id="809" name="Google Shape;809;p73"/>
          <p:cNvPicPr preferRelativeResize="0"/>
          <p:nvPr/>
        </p:nvPicPr>
        <p:blipFill>
          <a:blip r:embed="rId4">
            <a:alphaModFix/>
          </a:blip>
          <a:stretch>
            <a:fillRect/>
          </a:stretch>
        </p:blipFill>
        <p:spPr>
          <a:xfrm>
            <a:off x="1408700" y="1679800"/>
            <a:ext cx="6058930" cy="3256675"/>
          </a:xfrm>
          <a:prstGeom prst="rect">
            <a:avLst/>
          </a:prstGeom>
          <a:noFill/>
          <a:ln cap="flat" cmpd="sng" w="28575">
            <a:solidFill>
              <a:srgbClr val="000000"/>
            </a:solidFill>
            <a:prstDash val="solid"/>
            <a:round/>
            <a:headEnd len="sm" w="sm" type="none"/>
            <a:tailEnd len="sm" w="sm" type="none"/>
          </a:ln>
        </p:spPr>
      </p:pic>
      <p:sp>
        <p:nvSpPr>
          <p:cNvPr id="810" name="Google Shape;810;p73"/>
          <p:cNvSpPr/>
          <p:nvPr/>
        </p:nvSpPr>
        <p:spPr>
          <a:xfrm>
            <a:off x="-2450" y="0"/>
            <a:ext cx="9144000" cy="976425"/>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Demo: Natural Language Understanding API</a:t>
            </a:r>
            <a:endParaRPr sz="3000">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116" name="Shape 116"/>
        <p:cNvGrpSpPr/>
        <p:nvPr/>
      </p:nvGrpSpPr>
      <p:grpSpPr>
        <a:xfrm>
          <a:off x="0" y="0"/>
          <a:ext cx="0" cy="0"/>
          <a:chOff x="0" y="0"/>
          <a:chExt cx="0" cy="0"/>
        </a:xfrm>
      </p:grpSpPr>
      <p:sp>
        <p:nvSpPr>
          <p:cNvPr id="117" name="Google Shape;117;p20"/>
          <p:cNvSpPr txBox="1"/>
          <p:nvPr>
            <p:ph idx="4294967295" type="title"/>
          </p:nvPr>
        </p:nvSpPr>
        <p:spPr>
          <a:xfrm>
            <a:off x="3377350" y="1673175"/>
            <a:ext cx="5618700" cy="7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3F3F3"/>
                </a:solidFill>
                <a:latin typeface="Slabo 27px"/>
                <a:ea typeface="Slabo 27px"/>
                <a:cs typeface="Slabo 27px"/>
                <a:sym typeface="Slabo 27px"/>
              </a:rPr>
              <a:t>What object am I thinking of? </a:t>
            </a:r>
            <a:r>
              <a:rPr b="1" lang="en">
                <a:latin typeface="Open Sans"/>
                <a:ea typeface="Open Sans"/>
                <a:cs typeface="Open Sans"/>
                <a:sym typeface="Open Sans"/>
              </a:rPr>
              <a:t> </a:t>
            </a:r>
            <a:endParaRPr b="1">
              <a:latin typeface="Open Sans"/>
              <a:ea typeface="Open Sans"/>
              <a:cs typeface="Open Sans"/>
              <a:sym typeface="Open Sans"/>
            </a:endParaRPr>
          </a:p>
        </p:txBody>
      </p:sp>
      <p:sp>
        <p:nvSpPr>
          <p:cNvPr id="118" name="Google Shape;118;p20"/>
          <p:cNvSpPr txBox="1"/>
          <p:nvPr>
            <p:ph idx="4294967295" type="title"/>
          </p:nvPr>
        </p:nvSpPr>
        <p:spPr>
          <a:xfrm>
            <a:off x="3604575" y="2179275"/>
            <a:ext cx="5227800" cy="19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D9D9D9"/>
                </a:solidFill>
                <a:latin typeface="Roboto Condensed Light"/>
                <a:ea typeface="Roboto Condensed Light"/>
                <a:cs typeface="Roboto Condensed Light"/>
                <a:sym typeface="Roboto Condensed Light"/>
              </a:rPr>
              <a:t>How many questions would you need?</a:t>
            </a:r>
            <a:endParaRPr sz="2400">
              <a:solidFill>
                <a:srgbClr val="D9D9D9"/>
              </a:solidFill>
              <a:latin typeface="Roboto Condensed Light"/>
              <a:ea typeface="Roboto Condensed Light"/>
              <a:cs typeface="Roboto Condensed Light"/>
              <a:sym typeface="Roboto Condensed Light"/>
            </a:endParaRPr>
          </a:p>
        </p:txBody>
      </p:sp>
      <p:grpSp>
        <p:nvGrpSpPr>
          <p:cNvPr id="119" name="Google Shape;119;p20"/>
          <p:cNvGrpSpPr/>
          <p:nvPr/>
        </p:nvGrpSpPr>
        <p:grpSpPr>
          <a:xfrm>
            <a:off x="1036788" y="1477169"/>
            <a:ext cx="2340570" cy="2340570"/>
            <a:chOff x="3657000" y="1949550"/>
            <a:chExt cx="1830000" cy="1830000"/>
          </a:xfrm>
        </p:grpSpPr>
        <p:sp>
          <p:nvSpPr>
            <p:cNvPr id="120" name="Google Shape;120;p20"/>
            <p:cNvSpPr/>
            <p:nvPr/>
          </p:nvSpPr>
          <p:spPr>
            <a:xfrm>
              <a:off x="3657000" y="1949550"/>
              <a:ext cx="1830000" cy="1830000"/>
            </a:xfrm>
            <a:prstGeom prst="cube">
              <a:avLst>
                <a:gd fmla="val 13686" name="adj"/>
              </a:avLst>
            </a:prstGeom>
            <a:solidFill>
              <a:srgbClr val="D7AF8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2000px-Question_Mark.svg.png" id="121" name="Google Shape;121;p20"/>
            <p:cNvPicPr preferRelativeResize="0"/>
            <p:nvPr/>
          </p:nvPicPr>
          <p:blipFill rotWithShape="1">
            <a:blip r:embed="rId3">
              <a:alphaModFix/>
            </a:blip>
            <a:srcRect b="15179" l="32137" r="29608" t="16383"/>
            <a:stretch/>
          </p:blipFill>
          <p:spPr>
            <a:xfrm>
              <a:off x="4044493" y="2426036"/>
              <a:ext cx="883350" cy="1185251"/>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graphicFrame>
        <p:nvGraphicFramePr>
          <p:cNvPr id="815" name="Google Shape;815;p74"/>
          <p:cNvGraphicFramePr/>
          <p:nvPr/>
        </p:nvGraphicFramePr>
        <p:xfrm>
          <a:off x="348125" y="1080125"/>
          <a:ext cx="3000000" cy="3000000"/>
        </p:xfrm>
        <a:graphic>
          <a:graphicData uri="http://schemas.openxmlformats.org/drawingml/2006/table">
            <a:tbl>
              <a:tblPr>
                <a:noFill/>
                <a:tableStyleId>{CBCC37C5-617B-410C-8E7A-0608FC5923CC}</a:tableStyleId>
              </a:tblPr>
              <a:tblGrid>
                <a:gridCol w="4768325"/>
                <a:gridCol w="1035975"/>
                <a:gridCol w="1008650"/>
                <a:gridCol w="1787025"/>
              </a:tblGrid>
              <a:tr h="468275">
                <a:tc>
                  <a:txBody>
                    <a:bodyPr>
                      <a:noAutofit/>
                    </a:bodyPr>
                    <a:lstStyle/>
                    <a:p>
                      <a:pPr indent="0" lvl="0" marL="0" rtl="0">
                        <a:spcBef>
                          <a:spcPts val="0"/>
                        </a:spcBef>
                        <a:spcAft>
                          <a:spcPts val="0"/>
                        </a:spcAft>
                        <a:buNone/>
                      </a:pPr>
                      <a:r>
                        <a:rPr b="1" lang="en"/>
                        <a:t>Application</a:t>
                      </a:r>
                      <a:endParaRPr b="1"/>
                    </a:p>
                  </a:txBody>
                  <a:tcPr marT="91425" marB="91425" marR="91425" marL="91425"/>
                </a:tc>
                <a:tc>
                  <a:txBody>
                    <a:bodyPr>
                      <a:noAutofit/>
                    </a:bodyPr>
                    <a:lstStyle/>
                    <a:p>
                      <a:pPr indent="0" lvl="0" marL="0" rtl="0">
                        <a:spcBef>
                          <a:spcPts val="0"/>
                        </a:spcBef>
                        <a:spcAft>
                          <a:spcPts val="0"/>
                        </a:spcAft>
                        <a:buNone/>
                      </a:pPr>
                      <a:r>
                        <a:rPr b="1" lang="en"/>
                        <a:t>Vision</a:t>
                      </a:r>
                      <a:endParaRPr b="1"/>
                    </a:p>
                  </a:txBody>
                  <a:tcPr marT="91425" marB="91425" marR="91425" marL="91425"/>
                </a:tc>
                <a:tc>
                  <a:txBody>
                    <a:bodyPr>
                      <a:noAutofit/>
                    </a:bodyPr>
                    <a:lstStyle/>
                    <a:p>
                      <a:pPr indent="0" lvl="0" marL="0" rtl="0">
                        <a:spcBef>
                          <a:spcPts val="0"/>
                        </a:spcBef>
                        <a:spcAft>
                          <a:spcPts val="0"/>
                        </a:spcAft>
                        <a:buNone/>
                      </a:pPr>
                      <a:r>
                        <a:rPr b="1" lang="en"/>
                        <a:t>Speech</a:t>
                      </a:r>
                      <a:endParaRPr b="1"/>
                    </a:p>
                  </a:txBody>
                  <a:tcPr marT="91425" marB="91425" marR="91425" marL="91425"/>
                </a:tc>
                <a:tc>
                  <a:txBody>
                    <a:bodyPr>
                      <a:noAutofit/>
                    </a:bodyPr>
                    <a:lstStyle/>
                    <a:p>
                      <a:pPr indent="0" lvl="0" marL="0" rtl="0">
                        <a:spcBef>
                          <a:spcPts val="0"/>
                        </a:spcBef>
                        <a:spcAft>
                          <a:spcPts val="0"/>
                        </a:spcAft>
                        <a:buNone/>
                      </a:pPr>
                      <a:r>
                        <a:rPr b="1" lang="en"/>
                        <a:t>Natural Language</a:t>
                      </a:r>
                      <a:endParaRPr b="1"/>
                    </a:p>
                  </a:txBody>
                  <a:tcPr marT="91425" marB="91425" marR="91425" marL="91425"/>
                </a:tc>
              </a:tr>
              <a:tr h="468275">
                <a:tc>
                  <a:txBody>
                    <a:bodyPr>
                      <a:noAutofit/>
                    </a:bodyPr>
                    <a:lstStyle/>
                    <a:p>
                      <a:pPr indent="0" lvl="0" marL="0" rtl="0">
                        <a:spcBef>
                          <a:spcPts val="0"/>
                        </a:spcBef>
                        <a:spcAft>
                          <a:spcPts val="0"/>
                        </a:spcAft>
                        <a:buNone/>
                      </a:pPr>
                      <a:r>
                        <a:rPr lang="en"/>
                        <a:t>Identifying which images in an album of an event contain happy people, so these can be uploaded</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558675">
                <a:tc>
                  <a:txBody>
                    <a:bodyPr>
                      <a:noAutofit/>
                    </a:bodyPr>
                    <a:lstStyle/>
                    <a:p>
                      <a:pPr indent="0" lvl="0" marL="0" rtl="0">
                        <a:spcBef>
                          <a:spcPts val="0"/>
                        </a:spcBef>
                        <a:spcAft>
                          <a:spcPts val="0"/>
                        </a:spcAft>
                        <a:buNone/>
                      </a:pPr>
                      <a:r>
                        <a:rPr lang="en"/>
                        <a:t>Analysing tweets about a new product to get immediate data on what people think</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468275">
                <a:tc>
                  <a:txBody>
                    <a:bodyPr>
                      <a:noAutofit/>
                    </a:bodyPr>
                    <a:lstStyle/>
                    <a:p>
                      <a:pPr indent="0" lvl="0" marL="0" rtl="0">
                        <a:spcBef>
                          <a:spcPts val="0"/>
                        </a:spcBef>
                        <a:spcAft>
                          <a:spcPts val="0"/>
                        </a:spcAft>
                        <a:buNone/>
                      </a:pPr>
                      <a:r>
                        <a:rPr lang="en"/>
                        <a:t>Identifying in real time if a caller to a radio show has used inappropriate language</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68275">
                <a:tc>
                  <a:txBody>
                    <a:bodyPr>
                      <a:noAutofit/>
                    </a:bodyPr>
                    <a:lstStyle/>
                    <a:p>
                      <a:pPr indent="0" lvl="0" marL="0" rtl="0">
                        <a:spcBef>
                          <a:spcPts val="0"/>
                        </a:spcBef>
                        <a:spcAft>
                          <a:spcPts val="0"/>
                        </a:spcAft>
                        <a:buNone/>
                      </a:pPr>
                      <a:r>
                        <a:rPr lang="en">
                          <a:solidFill>
                            <a:schemeClr val="dk1"/>
                          </a:solidFill>
                        </a:rPr>
                        <a:t>Searching through a library of scanned book images to find mentions of Machine Learning</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468275">
                <a:tc>
                  <a:txBody>
                    <a:bodyPr>
                      <a:noAutofit/>
                    </a:bodyPr>
                    <a:lstStyle/>
                    <a:p>
                      <a:pPr indent="0" lvl="0" marL="0" rtl="0">
                        <a:spcBef>
                          <a:spcPts val="0"/>
                        </a:spcBef>
                        <a:spcAft>
                          <a:spcPts val="0"/>
                        </a:spcAft>
                        <a:buNone/>
                      </a:pPr>
                      <a:r>
                        <a:rPr lang="en"/>
                        <a:t>Providing music recommendations based on the songs the user has been listening to recently</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r h="468275">
                <a:tc>
                  <a:txBody>
                    <a:bodyPr>
                      <a:noAutofit/>
                    </a:bodyPr>
                    <a:lstStyle/>
                    <a:p>
                      <a:pPr indent="0" lvl="0" marL="0" rtl="0">
                        <a:spcBef>
                          <a:spcPts val="0"/>
                        </a:spcBef>
                        <a:spcAft>
                          <a:spcPts val="0"/>
                        </a:spcAft>
                        <a:buNone/>
                      </a:pPr>
                      <a:r>
                        <a:rPr lang="en">
                          <a:solidFill>
                            <a:schemeClr val="dk1"/>
                          </a:solidFill>
                        </a:rPr>
                        <a:t>Using voice control to tell a phone to take a group photo, and retake if anyone has their eyes closed</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pic>
        <p:nvPicPr>
          <p:cNvPr id="816" name="Google Shape;816;p74"/>
          <p:cNvPicPr preferRelativeResize="0"/>
          <p:nvPr/>
        </p:nvPicPr>
        <p:blipFill>
          <a:blip r:embed="rId3">
            <a:alphaModFix/>
          </a:blip>
          <a:stretch>
            <a:fillRect/>
          </a:stretch>
        </p:blipFill>
        <p:spPr>
          <a:xfrm>
            <a:off x="5301750" y="1561725"/>
            <a:ext cx="500386" cy="572700"/>
          </a:xfrm>
          <a:prstGeom prst="rect">
            <a:avLst/>
          </a:prstGeom>
          <a:noFill/>
          <a:ln>
            <a:noFill/>
          </a:ln>
        </p:spPr>
      </p:pic>
      <p:pic>
        <p:nvPicPr>
          <p:cNvPr id="817" name="Google Shape;817;p74"/>
          <p:cNvPicPr preferRelativeResize="0"/>
          <p:nvPr/>
        </p:nvPicPr>
        <p:blipFill>
          <a:blip r:embed="rId3">
            <a:alphaModFix/>
          </a:blip>
          <a:stretch>
            <a:fillRect/>
          </a:stretch>
        </p:blipFill>
        <p:spPr>
          <a:xfrm>
            <a:off x="7775575" y="2134425"/>
            <a:ext cx="500386" cy="572700"/>
          </a:xfrm>
          <a:prstGeom prst="rect">
            <a:avLst/>
          </a:prstGeom>
          <a:noFill/>
          <a:ln>
            <a:noFill/>
          </a:ln>
        </p:spPr>
      </p:pic>
      <p:pic>
        <p:nvPicPr>
          <p:cNvPr id="818" name="Google Shape;818;p74"/>
          <p:cNvPicPr preferRelativeResize="0"/>
          <p:nvPr/>
        </p:nvPicPr>
        <p:blipFill>
          <a:blip r:embed="rId3">
            <a:alphaModFix/>
          </a:blip>
          <a:stretch>
            <a:fillRect/>
          </a:stretch>
        </p:blipFill>
        <p:spPr>
          <a:xfrm>
            <a:off x="5354075" y="4558150"/>
            <a:ext cx="500386" cy="572700"/>
          </a:xfrm>
          <a:prstGeom prst="rect">
            <a:avLst/>
          </a:prstGeom>
          <a:noFill/>
          <a:ln>
            <a:noFill/>
          </a:ln>
        </p:spPr>
      </p:pic>
      <p:pic>
        <p:nvPicPr>
          <p:cNvPr id="819" name="Google Shape;819;p74"/>
          <p:cNvPicPr preferRelativeResize="0"/>
          <p:nvPr/>
        </p:nvPicPr>
        <p:blipFill>
          <a:blip r:embed="rId3">
            <a:alphaModFix/>
          </a:blip>
          <a:stretch>
            <a:fillRect/>
          </a:stretch>
        </p:blipFill>
        <p:spPr>
          <a:xfrm>
            <a:off x="6353050" y="4587400"/>
            <a:ext cx="500386" cy="572700"/>
          </a:xfrm>
          <a:prstGeom prst="rect">
            <a:avLst/>
          </a:prstGeom>
          <a:noFill/>
          <a:ln>
            <a:noFill/>
          </a:ln>
        </p:spPr>
      </p:pic>
      <p:pic>
        <p:nvPicPr>
          <p:cNvPr id="820" name="Google Shape;820;p74"/>
          <p:cNvPicPr preferRelativeResize="0"/>
          <p:nvPr/>
        </p:nvPicPr>
        <p:blipFill>
          <a:blip r:embed="rId3">
            <a:alphaModFix/>
          </a:blip>
          <a:stretch>
            <a:fillRect/>
          </a:stretch>
        </p:blipFill>
        <p:spPr>
          <a:xfrm>
            <a:off x="6353050" y="2775825"/>
            <a:ext cx="500386" cy="572700"/>
          </a:xfrm>
          <a:prstGeom prst="rect">
            <a:avLst/>
          </a:prstGeom>
          <a:noFill/>
          <a:ln>
            <a:noFill/>
          </a:ln>
        </p:spPr>
      </p:pic>
      <p:pic>
        <p:nvPicPr>
          <p:cNvPr id="821" name="Google Shape;821;p74"/>
          <p:cNvPicPr preferRelativeResize="0"/>
          <p:nvPr/>
        </p:nvPicPr>
        <p:blipFill>
          <a:blip r:embed="rId3">
            <a:alphaModFix/>
          </a:blip>
          <a:stretch>
            <a:fillRect/>
          </a:stretch>
        </p:blipFill>
        <p:spPr>
          <a:xfrm>
            <a:off x="5426900" y="3348525"/>
            <a:ext cx="500386" cy="572700"/>
          </a:xfrm>
          <a:prstGeom prst="rect">
            <a:avLst/>
          </a:prstGeom>
          <a:noFill/>
          <a:ln>
            <a:noFill/>
          </a:ln>
        </p:spPr>
      </p:pic>
      <p:pic>
        <p:nvPicPr>
          <p:cNvPr id="822" name="Google Shape;822;p74"/>
          <p:cNvPicPr preferRelativeResize="0"/>
          <p:nvPr/>
        </p:nvPicPr>
        <p:blipFill>
          <a:blip r:embed="rId3">
            <a:alphaModFix/>
          </a:blip>
          <a:stretch>
            <a:fillRect/>
          </a:stretch>
        </p:blipFill>
        <p:spPr>
          <a:xfrm>
            <a:off x="7775575" y="3348525"/>
            <a:ext cx="500386" cy="572700"/>
          </a:xfrm>
          <a:prstGeom prst="rect">
            <a:avLst/>
          </a:prstGeom>
          <a:noFill/>
          <a:ln>
            <a:noFill/>
          </a:ln>
        </p:spPr>
      </p:pic>
      <p:sp>
        <p:nvSpPr>
          <p:cNvPr id="823" name="Google Shape;823;p74"/>
          <p:cNvSpPr/>
          <p:nvPr/>
        </p:nvSpPr>
        <p:spPr>
          <a:xfrm>
            <a:off x="294675" y="4587250"/>
            <a:ext cx="8838900" cy="66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4" name="Google Shape;824;p74"/>
          <p:cNvSpPr/>
          <p:nvPr/>
        </p:nvSpPr>
        <p:spPr>
          <a:xfrm>
            <a:off x="247175" y="3965850"/>
            <a:ext cx="8838900" cy="66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5" name="Google Shape;825;p74"/>
          <p:cNvSpPr/>
          <p:nvPr/>
        </p:nvSpPr>
        <p:spPr>
          <a:xfrm>
            <a:off x="218475" y="3388325"/>
            <a:ext cx="8838900" cy="66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6" name="Google Shape;826;p74"/>
          <p:cNvSpPr/>
          <p:nvPr/>
        </p:nvSpPr>
        <p:spPr>
          <a:xfrm>
            <a:off x="218475" y="2786663"/>
            <a:ext cx="8838900" cy="66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7" name="Google Shape;827;p74"/>
          <p:cNvSpPr/>
          <p:nvPr/>
        </p:nvSpPr>
        <p:spPr>
          <a:xfrm>
            <a:off x="305100" y="2164575"/>
            <a:ext cx="8838900" cy="66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8" name="Google Shape;828;p74"/>
          <p:cNvSpPr/>
          <p:nvPr/>
        </p:nvSpPr>
        <p:spPr>
          <a:xfrm>
            <a:off x="400400" y="1569575"/>
            <a:ext cx="4696500" cy="572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9" name="Google Shape;829;p74"/>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Which CloudML APIs could each application use?</a:t>
            </a:r>
            <a:endParaRPr sz="30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8"/>
                                        </p:tgtEl>
                                      </p:cBhvr>
                                    </p:animEffect>
                                    <p:set>
                                      <p:cBhvr>
                                        <p:cTn dur="1" fill="hold">
                                          <p:stCondLst>
                                            <p:cond delay="1000"/>
                                          </p:stCondLst>
                                        </p:cTn>
                                        <p:tgtEl>
                                          <p:spTgt spid="8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7"/>
                                        </p:tgtEl>
                                      </p:cBhvr>
                                    </p:animEffect>
                                    <p:set>
                                      <p:cBhvr>
                                        <p:cTn dur="1" fill="hold">
                                          <p:stCondLst>
                                            <p:cond delay="1000"/>
                                          </p:stCondLst>
                                        </p:cTn>
                                        <p:tgtEl>
                                          <p:spTgt spid="8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6"/>
                                        </p:tgtEl>
                                      </p:cBhvr>
                                    </p:animEffect>
                                    <p:set>
                                      <p:cBhvr>
                                        <p:cTn dur="1" fill="hold">
                                          <p:stCondLst>
                                            <p:cond delay="1000"/>
                                          </p:stCondLst>
                                        </p:cTn>
                                        <p:tgtEl>
                                          <p:spTgt spid="8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5"/>
                                        </p:tgtEl>
                                      </p:cBhvr>
                                    </p:animEffect>
                                    <p:set>
                                      <p:cBhvr>
                                        <p:cTn dur="1" fill="hold">
                                          <p:stCondLst>
                                            <p:cond delay="1000"/>
                                          </p:stCondLst>
                                        </p:cTn>
                                        <p:tgtEl>
                                          <p:spTgt spid="8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par>
                                <p:cTn fill="hold" nodeType="with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4"/>
                                        </p:tgtEl>
                                      </p:cBhvr>
                                    </p:animEffect>
                                    <p:set>
                                      <p:cBhvr>
                                        <p:cTn dur="1" fill="hold">
                                          <p:stCondLst>
                                            <p:cond delay="1000"/>
                                          </p:stCondLst>
                                        </p:cTn>
                                        <p:tgtEl>
                                          <p:spTgt spid="8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3"/>
                                        </p:tgtEl>
                                      </p:cBhvr>
                                    </p:animEffect>
                                    <p:set>
                                      <p:cBhvr>
                                        <p:cTn dur="1" fill="hold">
                                          <p:stCondLst>
                                            <p:cond delay="1000"/>
                                          </p:stCondLst>
                                        </p:cTn>
                                        <p:tgtEl>
                                          <p:spTgt spid="8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285F4"/>
        </a:solidFill>
      </p:bgPr>
    </p:bg>
    <p:spTree>
      <p:nvGrpSpPr>
        <p:cNvPr id="833" name="Shape 833"/>
        <p:cNvGrpSpPr/>
        <p:nvPr/>
      </p:nvGrpSpPr>
      <p:grpSpPr>
        <a:xfrm>
          <a:off x="0" y="0"/>
          <a:ext cx="0" cy="0"/>
          <a:chOff x="0" y="0"/>
          <a:chExt cx="0" cy="0"/>
        </a:xfrm>
      </p:grpSpPr>
      <p:sp>
        <p:nvSpPr>
          <p:cNvPr id="834" name="Google Shape;834;p75"/>
          <p:cNvSpPr txBox="1"/>
          <p:nvPr>
            <p:ph type="title"/>
          </p:nvPr>
        </p:nvSpPr>
        <p:spPr>
          <a:xfrm>
            <a:off x="1394324" y="1631400"/>
            <a:ext cx="6888900" cy="12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F3F3F3"/>
                </a:solidFill>
                <a:latin typeface="Slabo 27px"/>
                <a:ea typeface="Slabo 27px"/>
                <a:cs typeface="Slabo 27px"/>
                <a:sym typeface="Slabo 27px"/>
              </a:rPr>
              <a:t>Designing a </a:t>
            </a:r>
            <a:r>
              <a:rPr b="1" lang="en" sz="3600">
                <a:solidFill>
                  <a:srgbClr val="F3F3F3"/>
                </a:solidFill>
                <a:latin typeface="Slabo 27px"/>
                <a:ea typeface="Slabo 27px"/>
                <a:cs typeface="Slabo 27px"/>
                <a:sym typeface="Slabo 27px"/>
              </a:rPr>
              <a:t>Machine Learning App</a:t>
            </a:r>
            <a:endParaRPr sz="45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pic>
        <p:nvPicPr>
          <p:cNvPr id="839" name="Google Shape;839;p76"/>
          <p:cNvPicPr preferRelativeResize="0"/>
          <p:nvPr/>
        </p:nvPicPr>
        <p:blipFill>
          <a:blip r:embed="rId3">
            <a:alphaModFix/>
          </a:blip>
          <a:stretch>
            <a:fillRect/>
          </a:stretch>
        </p:blipFill>
        <p:spPr>
          <a:xfrm>
            <a:off x="191175" y="1225600"/>
            <a:ext cx="5139725" cy="2430650"/>
          </a:xfrm>
          <a:prstGeom prst="rect">
            <a:avLst/>
          </a:prstGeom>
          <a:noFill/>
          <a:ln cap="flat" cmpd="sng" w="28575">
            <a:solidFill>
              <a:srgbClr val="000000"/>
            </a:solidFill>
            <a:prstDash val="solid"/>
            <a:round/>
            <a:headEnd len="sm" w="sm" type="none"/>
            <a:tailEnd len="sm" w="sm" type="none"/>
          </a:ln>
        </p:spPr>
      </p:pic>
      <p:pic>
        <p:nvPicPr>
          <p:cNvPr id="840" name="Google Shape;840;p76"/>
          <p:cNvPicPr preferRelativeResize="0"/>
          <p:nvPr/>
        </p:nvPicPr>
        <p:blipFill rotWithShape="1">
          <a:blip r:embed="rId4">
            <a:alphaModFix/>
          </a:blip>
          <a:srcRect b="63913" l="75213" r="0" t="4160"/>
          <a:stretch/>
        </p:blipFill>
        <p:spPr>
          <a:xfrm>
            <a:off x="5621600" y="2640025"/>
            <a:ext cx="3210701" cy="1929925"/>
          </a:xfrm>
          <a:prstGeom prst="rect">
            <a:avLst/>
          </a:prstGeom>
          <a:noFill/>
          <a:ln cap="flat" cmpd="sng" w="28575">
            <a:solidFill>
              <a:srgbClr val="000000"/>
            </a:solidFill>
            <a:prstDash val="solid"/>
            <a:round/>
            <a:headEnd len="sm" w="sm" type="none"/>
            <a:tailEnd len="sm" w="sm" type="none"/>
          </a:ln>
        </p:spPr>
      </p:pic>
      <p:sp>
        <p:nvSpPr>
          <p:cNvPr id="841" name="Google Shape;841;p76"/>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What can we make?</a:t>
            </a:r>
            <a:endParaRPr sz="3000">
              <a:solidFill>
                <a:srgbClr val="FFFFFF"/>
              </a:solidFill>
              <a:latin typeface="Oswald"/>
              <a:ea typeface="Oswald"/>
              <a:cs typeface="Oswald"/>
              <a:sym typeface="Oswa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small groups, brainstorm </a:t>
            </a:r>
            <a:r>
              <a:rPr b="1" lang="en"/>
              <a:t>simple</a:t>
            </a:r>
            <a:r>
              <a:rPr lang="en"/>
              <a:t> and </a:t>
            </a:r>
            <a:r>
              <a:rPr b="1" lang="en"/>
              <a:t>achievable</a:t>
            </a:r>
            <a:endParaRPr/>
          </a:p>
          <a:p>
            <a:pPr indent="0" lvl="0" marL="0" rtl="0">
              <a:spcBef>
                <a:spcPts val="0"/>
              </a:spcBef>
              <a:spcAft>
                <a:spcPts val="0"/>
              </a:spcAft>
              <a:buNone/>
            </a:pPr>
            <a:r>
              <a:rPr lang="en"/>
              <a:t>app ideas that you can build in 60 minutes.</a:t>
            </a:r>
            <a:endParaRPr/>
          </a:p>
          <a:p>
            <a:pPr indent="0" lvl="0" marL="0">
              <a:lnSpc>
                <a:spcPct val="150000"/>
              </a:lnSpc>
              <a:spcBef>
                <a:spcPts val="1000"/>
              </a:spcBef>
              <a:spcAft>
                <a:spcPts val="0"/>
              </a:spcAft>
              <a:buNone/>
            </a:pPr>
            <a:r>
              <a:rPr lang="en"/>
              <a:t>The app should:</a:t>
            </a:r>
            <a:endParaRPr/>
          </a:p>
          <a:p>
            <a:pPr indent="0" lvl="0" marL="0">
              <a:spcBef>
                <a:spcPts val="1600"/>
              </a:spcBef>
              <a:spcAft>
                <a:spcPts val="0"/>
              </a:spcAft>
              <a:buNone/>
            </a:pPr>
            <a:r>
              <a:t/>
            </a:r>
            <a:endParaRPr/>
          </a:p>
          <a:p>
            <a:pPr indent="0" lvl="0" marL="0" rtl="0">
              <a:spcBef>
                <a:spcPts val="1600"/>
              </a:spcBef>
              <a:spcAft>
                <a:spcPts val="0"/>
              </a:spcAft>
              <a:buNone/>
            </a:pPr>
            <a:r>
              <a:rPr b="1" lang="en"/>
              <a:t>Examples:</a:t>
            </a:r>
            <a:endParaRPr/>
          </a:p>
          <a:p>
            <a:pPr indent="-342900" lvl="0" marL="457200">
              <a:lnSpc>
                <a:spcPct val="150000"/>
              </a:lnSpc>
              <a:spcBef>
                <a:spcPts val="1600"/>
              </a:spcBef>
              <a:spcAft>
                <a:spcPts val="0"/>
              </a:spcAft>
              <a:buSzPts val="1800"/>
              <a:buChar char="●"/>
            </a:pPr>
            <a:r>
              <a:rPr i="1" lang="en"/>
              <a:t>An app that detects whether a dog is in an image</a:t>
            </a:r>
            <a:endParaRPr i="1"/>
          </a:p>
          <a:p>
            <a:pPr indent="-342900" lvl="0" marL="457200">
              <a:lnSpc>
                <a:spcPct val="150000"/>
              </a:lnSpc>
              <a:spcBef>
                <a:spcPts val="0"/>
              </a:spcBef>
              <a:spcAft>
                <a:spcPts val="0"/>
              </a:spcAft>
              <a:buSzPts val="1800"/>
              <a:buChar char="●"/>
            </a:pPr>
            <a:r>
              <a:rPr i="1" lang="en"/>
              <a:t>An app that counts the number of people in an image</a:t>
            </a:r>
            <a:endParaRPr i="1"/>
          </a:p>
          <a:p>
            <a:pPr indent="-342900" lvl="0" marL="457200">
              <a:lnSpc>
                <a:spcPct val="150000"/>
              </a:lnSpc>
              <a:spcBef>
                <a:spcPts val="0"/>
              </a:spcBef>
              <a:spcAft>
                <a:spcPts val="0"/>
              </a:spcAft>
              <a:buSzPts val="1800"/>
              <a:buChar char="●"/>
            </a:pPr>
            <a:r>
              <a:rPr i="1" lang="en"/>
              <a:t>An app that detects whether a specific word is said in a sound recording</a:t>
            </a:r>
            <a:endParaRPr i="1"/>
          </a:p>
        </p:txBody>
      </p:sp>
      <p:pic>
        <p:nvPicPr>
          <p:cNvPr id="847" name="Google Shape;847;p77"/>
          <p:cNvPicPr preferRelativeResize="0"/>
          <p:nvPr/>
        </p:nvPicPr>
        <p:blipFill>
          <a:blip r:embed="rId3">
            <a:alphaModFix/>
          </a:blip>
          <a:stretch>
            <a:fillRect/>
          </a:stretch>
        </p:blipFill>
        <p:spPr>
          <a:xfrm>
            <a:off x="6793675" y="747275"/>
            <a:ext cx="2275798" cy="1706868"/>
          </a:xfrm>
          <a:prstGeom prst="rect">
            <a:avLst/>
          </a:prstGeom>
          <a:noFill/>
          <a:ln>
            <a:noFill/>
          </a:ln>
        </p:spPr>
      </p:pic>
      <p:sp>
        <p:nvSpPr>
          <p:cNvPr id="848" name="Google Shape;848;p77"/>
          <p:cNvSpPr/>
          <p:nvPr/>
        </p:nvSpPr>
        <p:spPr>
          <a:xfrm>
            <a:off x="386300" y="2397950"/>
            <a:ext cx="1520400" cy="5091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1600"/>
              <a:t>Get user input</a:t>
            </a:r>
            <a:endParaRPr sz="1600"/>
          </a:p>
        </p:txBody>
      </p:sp>
      <p:sp>
        <p:nvSpPr>
          <p:cNvPr id="849" name="Google Shape;849;p77"/>
          <p:cNvSpPr/>
          <p:nvPr/>
        </p:nvSpPr>
        <p:spPr>
          <a:xfrm>
            <a:off x="2423350" y="2397950"/>
            <a:ext cx="1340700" cy="5091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Call an API</a:t>
            </a:r>
            <a:endParaRPr sz="1600"/>
          </a:p>
        </p:txBody>
      </p:sp>
      <p:sp>
        <p:nvSpPr>
          <p:cNvPr id="850" name="Google Shape;850;p77"/>
          <p:cNvSpPr/>
          <p:nvPr/>
        </p:nvSpPr>
        <p:spPr>
          <a:xfrm>
            <a:off x="4280700" y="2397950"/>
            <a:ext cx="2275800" cy="5091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Process the response</a:t>
            </a:r>
            <a:endParaRPr sz="1600"/>
          </a:p>
        </p:txBody>
      </p:sp>
      <p:sp>
        <p:nvSpPr>
          <p:cNvPr id="851" name="Google Shape;851;p77"/>
          <p:cNvSpPr/>
          <p:nvPr/>
        </p:nvSpPr>
        <p:spPr>
          <a:xfrm>
            <a:off x="7073150" y="2397950"/>
            <a:ext cx="1877700" cy="5091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Output</a:t>
            </a:r>
            <a:r>
              <a:rPr lang="en" sz="1600"/>
              <a:t> the result</a:t>
            </a:r>
            <a:endParaRPr sz="1600"/>
          </a:p>
        </p:txBody>
      </p:sp>
      <p:cxnSp>
        <p:nvCxnSpPr>
          <p:cNvPr id="852" name="Google Shape;852;p77"/>
          <p:cNvCxnSpPr>
            <a:stCxn id="848" idx="3"/>
            <a:endCxn id="849" idx="1"/>
          </p:cNvCxnSpPr>
          <p:nvPr/>
        </p:nvCxnSpPr>
        <p:spPr>
          <a:xfrm>
            <a:off x="1906700" y="2652500"/>
            <a:ext cx="516600" cy="0"/>
          </a:xfrm>
          <a:prstGeom prst="straightConnector1">
            <a:avLst/>
          </a:prstGeom>
          <a:noFill/>
          <a:ln cap="flat" cmpd="sng" w="28575">
            <a:solidFill>
              <a:schemeClr val="dk2"/>
            </a:solidFill>
            <a:prstDash val="solid"/>
            <a:round/>
            <a:headEnd len="med" w="med" type="none"/>
            <a:tailEnd len="med" w="med" type="triangle"/>
          </a:ln>
        </p:spPr>
      </p:cxnSp>
      <p:cxnSp>
        <p:nvCxnSpPr>
          <p:cNvPr id="853" name="Google Shape;853;p77"/>
          <p:cNvCxnSpPr/>
          <p:nvPr/>
        </p:nvCxnSpPr>
        <p:spPr>
          <a:xfrm>
            <a:off x="3764050" y="2652500"/>
            <a:ext cx="516600" cy="0"/>
          </a:xfrm>
          <a:prstGeom prst="straightConnector1">
            <a:avLst/>
          </a:prstGeom>
          <a:noFill/>
          <a:ln cap="flat" cmpd="sng" w="28575">
            <a:solidFill>
              <a:schemeClr val="dk2"/>
            </a:solidFill>
            <a:prstDash val="solid"/>
            <a:round/>
            <a:headEnd len="med" w="med" type="none"/>
            <a:tailEnd len="med" w="med" type="triangle"/>
          </a:ln>
        </p:spPr>
      </p:cxnSp>
      <p:cxnSp>
        <p:nvCxnSpPr>
          <p:cNvPr id="854" name="Google Shape;854;p77"/>
          <p:cNvCxnSpPr/>
          <p:nvPr/>
        </p:nvCxnSpPr>
        <p:spPr>
          <a:xfrm>
            <a:off x="6556500" y="2652500"/>
            <a:ext cx="516600" cy="0"/>
          </a:xfrm>
          <a:prstGeom prst="straightConnector1">
            <a:avLst/>
          </a:prstGeom>
          <a:noFill/>
          <a:ln cap="flat" cmpd="sng" w="28575">
            <a:solidFill>
              <a:schemeClr val="dk2"/>
            </a:solidFill>
            <a:prstDash val="solid"/>
            <a:round/>
            <a:headEnd len="med" w="med" type="none"/>
            <a:tailEnd len="med" w="med" type="triangle"/>
          </a:ln>
        </p:spPr>
      </p:cxnSp>
      <p:sp>
        <p:nvSpPr>
          <p:cNvPr id="855" name="Google Shape;855;p77"/>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Brainstorming App Ideas</a:t>
            </a:r>
            <a:endParaRPr sz="3000">
              <a:solidFill>
                <a:srgbClr val="FFFFFF"/>
              </a:solidFill>
              <a:latin typeface="Oswald"/>
              <a:ea typeface="Oswald"/>
              <a:cs typeface="Oswald"/>
              <a:sym typeface="Oswa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859" name="Shape 859"/>
        <p:cNvGrpSpPr/>
        <p:nvPr/>
      </p:nvGrpSpPr>
      <p:grpSpPr>
        <a:xfrm>
          <a:off x="0" y="0"/>
          <a:ext cx="0" cy="0"/>
          <a:chOff x="0" y="0"/>
          <a:chExt cx="0" cy="0"/>
        </a:xfrm>
      </p:grpSpPr>
      <p:sp>
        <p:nvSpPr>
          <p:cNvPr id="860" name="Google Shape;860;p78"/>
          <p:cNvSpPr txBox="1"/>
          <p:nvPr>
            <p:ph type="ctrTitle"/>
          </p:nvPr>
        </p:nvSpPr>
        <p:spPr>
          <a:xfrm>
            <a:off x="826275" y="3026200"/>
            <a:ext cx="2427000" cy="1043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2800">
                <a:solidFill>
                  <a:srgbClr val="F3F3F3"/>
                </a:solidFill>
                <a:latin typeface="Slabo 27px"/>
                <a:ea typeface="Slabo 27px"/>
                <a:cs typeface="Slabo 27px"/>
                <a:sym typeface="Slabo 27px"/>
              </a:rPr>
              <a:t> Finalize Your App Idea</a:t>
            </a:r>
            <a:endParaRPr sz="2800"/>
          </a:p>
        </p:txBody>
      </p:sp>
      <p:sp>
        <p:nvSpPr>
          <p:cNvPr id="861" name="Google Shape;861;p78"/>
          <p:cNvSpPr txBox="1"/>
          <p:nvPr>
            <p:ph idx="1" type="subTitle"/>
          </p:nvPr>
        </p:nvSpPr>
        <p:spPr>
          <a:xfrm>
            <a:off x="3336050" y="1322025"/>
            <a:ext cx="5496300" cy="2034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D9D9D9"/>
                </a:solidFill>
                <a:latin typeface="Roboto Condensed Light"/>
                <a:ea typeface="Roboto Condensed Light"/>
                <a:cs typeface="Roboto Condensed Light"/>
                <a:sym typeface="Roboto Condensed Light"/>
              </a:rPr>
              <a:t>Spend 2 minutes agreeing as a group what your final idea will be.</a:t>
            </a:r>
            <a:endParaRPr>
              <a:solidFill>
                <a:srgbClr val="D9D9D9"/>
              </a:solidFill>
              <a:latin typeface="Roboto Condensed Light"/>
              <a:ea typeface="Roboto Condensed Light"/>
              <a:cs typeface="Roboto Condensed Light"/>
              <a:sym typeface="Roboto Condensed Light"/>
            </a:endParaRPr>
          </a:p>
        </p:txBody>
      </p:sp>
      <p:pic>
        <p:nvPicPr>
          <p:cNvPr id="862" name="Google Shape;862;p78"/>
          <p:cNvPicPr preferRelativeResize="0"/>
          <p:nvPr/>
        </p:nvPicPr>
        <p:blipFill>
          <a:blip r:embed="rId3">
            <a:alphaModFix/>
          </a:blip>
          <a:stretch>
            <a:fillRect/>
          </a:stretch>
        </p:blipFill>
        <p:spPr>
          <a:xfrm>
            <a:off x="1218200" y="1167101"/>
            <a:ext cx="1798050" cy="1798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866" name="Shape 866"/>
        <p:cNvGrpSpPr/>
        <p:nvPr/>
      </p:nvGrpSpPr>
      <p:grpSpPr>
        <a:xfrm>
          <a:off x="0" y="0"/>
          <a:ext cx="0" cy="0"/>
          <a:chOff x="0" y="0"/>
          <a:chExt cx="0" cy="0"/>
        </a:xfrm>
      </p:grpSpPr>
      <p:sp>
        <p:nvSpPr>
          <p:cNvPr id="867" name="Google Shape;867;p79"/>
          <p:cNvSpPr txBox="1"/>
          <p:nvPr>
            <p:ph type="ctrTitle"/>
          </p:nvPr>
        </p:nvSpPr>
        <p:spPr>
          <a:xfrm>
            <a:off x="826275" y="3026200"/>
            <a:ext cx="2427000" cy="1043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2800">
                <a:solidFill>
                  <a:srgbClr val="F3F3F3"/>
                </a:solidFill>
                <a:latin typeface="Slabo 27px"/>
                <a:ea typeface="Slabo 27px"/>
                <a:cs typeface="Slabo 27px"/>
                <a:sym typeface="Slabo 27px"/>
              </a:rPr>
              <a:t> Sharing Your App Ideas</a:t>
            </a:r>
            <a:endParaRPr sz="2800"/>
          </a:p>
        </p:txBody>
      </p:sp>
      <p:sp>
        <p:nvSpPr>
          <p:cNvPr id="868" name="Google Shape;868;p79"/>
          <p:cNvSpPr txBox="1"/>
          <p:nvPr>
            <p:ph idx="1" type="subTitle"/>
          </p:nvPr>
        </p:nvSpPr>
        <p:spPr>
          <a:xfrm>
            <a:off x="3336050" y="1322025"/>
            <a:ext cx="5496300" cy="2034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solidFill>
                  <a:srgbClr val="D9D9D9"/>
                </a:solidFill>
                <a:latin typeface="Roboto Condensed Light"/>
                <a:ea typeface="Roboto Condensed Light"/>
                <a:cs typeface="Roboto Condensed Light"/>
                <a:sym typeface="Roboto Condensed Light"/>
              </a:rPr>
              <a:t>Each group takes about 30 seconds to share their app idea.</a:t>
            </a:r>
            <a:endParaRPr>
              <a:solidFill>
                <a:srgbClr val="D9D9D9"/>
              </a:solidFill>
              <a:latin typeface="Roboto Condensed Light"/>
              <a:ea typeface="Roboto Condensed Light"/>
              <a:cs typeface="Roboto Condensed Light"/>
              <a:sym typeface="Roboto Condensed Light"/>
            </a:endParaRPr>
          </a:p>
        </p:txBody>
      </p:sp>
      <p:pic>
        <p:nvPicPr>
          <p:cNvPr id="869" name="Google Shape;869;p79"/>
          <p:cNvPicPr preferRelativeResize="0"/>
          <p:nvPr/>
        </p:nvPicPr>
        <p:blipFill>
          <a:blip r:embed="rId3">
            <a:alphaModFix/>
          </a:blip>
          <a:stretch>
            <a:fillRect/>
          </a:stretch>
        </p:blipFill>
        <p:spPr>
          <a:xfrm>
            <a:off x="1236725" y="1322025"/>
            <a:ext cx="1704175" cy="1704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285F4"/>
        </a:solidFill>
      </p:bgPr>
    </p:bg>
    <p:spTree>
      <p:nvGrpSpPr>
        <p:cNvPr id="873" name="Shape 873"/>
        <p:cNvGrpSpPr/>
        <p:nvPr/>
      </p:nvGrpSpPr>
      <p:grpSpPr>
        <a:xfrm>
          <a:off x="0" y="0"/>
          <a:ext cx="0" cy="0"/>
          <a:chOff x="0" y="0"/>
          <a:chExt cx="0" cy="0"/>
        </a:xfrm>
      </p:grpSpPr>
      <p:sp>
        <p:nvSpPr>
          <p:cNvPr id="874" name="Google Shape;874;p80"/>
          <p:cNvSpPr txBox="1"/>
          <p:nvPr>
            <p:ph type="title"/>
          </p:nvPr>
        </p:nvSpPr>
        <p:spPr>
          <a:xfrm>
            <a:off x="3119175" y="1776450"/>
            <a:ext cx="4554900" cy="107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F3F3F3"/>
                </a:solidFill>
                <a:latin typeface="Slabo 27px"/>
                <a:ea typeface="Slabo 27px"/>
                <a:cs typeface="Slabo 27px"/>
                <a:sym typeface="Slabo 27px"/>
              </a:rPr>
              <a:t>Build Our </a:t>
            </a:r>
            <a:r>
              <a:rPr b="1" lang="en" sz="3600">
                <a:solidFill>
                  <a:srgbClr val="F3F3F3"/>
                </a:solidFill>
                <a:latin typeface="Slabo 27px"/>
                <a:ea typeface="Slabo 27px"/>
                <a:cs typeface="Slabo 27px"/>
                <a:sym typeface="Slabo 27px"/>
              </a:rPr>
              <a:t>Apps</a:t>
            </a:r>
            <a:endParaRPr sz="45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81"/>
          <p:cNvSpPr txBox="1"/>
          <p:nvPr>
            <p:ph idx="1" type="body"/>
          </p:nvPr>
        </p:nvSpPr>
        <p:spPr>
          <a:xfrm>
            <a:off x="311700" y="1152475"/>
            <a:ext cx="8520600" cy="358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Given an image passed as input, attempt to detect different types of features, such as:</a:t>
            </a:r>
            <a:endParaRPr/>
          </a:p>
          <a:p>
            <a:pPr indent="-342900" lvl="0" marL="457200" rtl="0">
              <a:spcBef>
                <a:spcPts val="1600"/>
              </a:spcBef>
              <a:spcAft>
                <a:spcPts val="0"/>
              </a:spcAft>
              <a:buSzPts val="1800"/>
              <a:buChar char="●"/>
            </a:pPr>
            <a:r>
              <a:rPr lang="en"/>
              <a:t>Labels</a:t>
            </a:r>
            <a:endParaRPr/>
          </a:p>
          <a:p>
            <a:pPr indent="-342900" lvl="0" marL="457200" rtl="0">
              <a:spcBef>
                <a:spcPts val="0"/>
              </a:spcBef>
              <a:spcAft>
                <a:spcPts val="0"/>
              </a:spcAft>
              <a:buSzPts val="1800"/>
              <a:buChar char="●"/>
            </a:pPr>
            <a:r>
              <a:rPr lang="en"/>
              <a:t>Faces</a:t>
            </a:r>
            <a:endParaRPr/>
          </a:p>
          <a:p>
            <a:pPr indent="-342900" lvl="0" marL="457200" rtl="0">
              <a:spcBef>
                <a:spcPts val="0"/>
              </a:spcBef>
              <a:spcAft>
                <a:spcPts val="0"/>
              </a:spcAft>
              <a:buSzPts val="1800"/>
              <a:buChar char="●"/>
            </a:pPr>
            <a:r>
              <a:rPr lang="en"/>
              <a:t>Text</a:t>
            </a:r>
            <a:endParaRPr/>
          </a:p>
          <a:p>
            <a:pPr indent="-342900" lvl="0" marL="457200" rtl="0">
              <a:spcBef>
                <a:spcPts val="0"/>
              </a:spcBef>
              <a:spcAft>
                <a:spcPts val="0"/>
              </a:spcAft>
              <a:buSzPts val="1800"/>
              <a:buChar char="●"/>
            </a:pPr>
            <a:r>
              <a:rPr lang="en"/>
              <a:t>Logos</a:t>
            </a:r>
            <a:endParaRPr/>
          </a:p>
          <a:p>
            <a:pPr indent="-342900" lvl="0" marL="457200" rtl="0">
              <a:spcBef>
                <a:spcPts val="0"/>
              </a:spcBef>
              <a:spcAft>
                <a:spcPts val="0"/>
              </a:spcAft>
              <a:buSzPts val="1800"/>
              <a:buChar char="●"/>
            </a:pPr>
            <a:r>
              <a:rPr lang="en"/>
              <a:t>Landmarks</a:t>
            </a:r>
            <a:endParaRPr/>
          </a:p>
          <a:p>
            <a:pPr indent="-342900" lvl="0" marL="457200" rtl="0">
              <a:spcBef>
                <a:spcPts val="0"/>
              </a:spcBef>
              <a:spcAft>
                <a:spcPts val="0"/>
              </a:spcAft>
              <a:buSzPts val="1800"/>
              <a:buChar char="●"/>
            </a:pPr>
            <a:r>
              <a:rPr lang="en"/>
              <a:t>Web annotations</a:t>
            </a:r>
            <a:endParaRPr/>
          </a:p>
          <a:p>
            <a:pPr indent="-342900" lvl="0" marL="457200" rtl="0">
              <a:spcBef>
                <a:spcPts val="0"/>
              </a:spcBef>
              <a:spcAft>
                <a:spcPts val="0"/>
              </a:spcAft>
              <a:buSzPts val="1800"/>
              <a:buChar char="●"/>
            </a:pPr>
            <a:r>
              <a:rPr lang="en"/>
              <a:t>Properties (such as dominant color in the image)</a:t>
            </a:r>
            <a:endParaRPr/>
          </a:p>
        </p:txBody>
      </p:sp>
      <p:sp>
        <p:nvSpPr>
          <p:cNvPr id="880" name="Google Shape;880;p81"/>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Introduction to the Web App</a:t>
            </a:r>
            <a:endParaRPr sz="3000">
              <a:solidFill>
                <a:srgbClr val="FFFFFF"/>
              </a:solidFill>
              <a:latin typeface="Oswald"/>
              <a:ea typeface="Oswald"/>
              <a:cs typeface="Oswald"/>
              <a:sym typeface="Oswa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pic>
        <p:nvPicPr>
          <p:cNvPr id="885" name="Google Shape;885;p82"/>
          <p:cNvPicPr preferRelativeResize="0"/>
          <p:nvPr/>
        </p:nvPicPr>
        <p:blipFill>
          <a:blip r:embed="rId3">
            <a:alphaModFix/>
          </a:blip>
          <a:stretch>
            <a:fillRect/>
          </a:stretch>
        </p:blipFill>
        <p:spPr>
          <a:xfrm>
            <a:off x="827025" y="1811225"/>
            <a:ext cx="7306177" cy="2801925"/>
          </a:xfrm>
          <a:prstGeom prst="rect">
            <a:avLst/>
          </a:prstGeom>
          <a:noFill/>
          <a:ln>
            <a:noFill/>
          </a:ln>
        </p:spPr>
      </p:pic>
      <p:sp>
        <p:nvSpPr>
          <p:cNvPr id="886" name="Google Shape;886;p82"/>
          <p:cNvSpPr/>
          <p:nvPr/>
        </p:nvSpPr>
        <p:spPr>
          <a:xfrm>
            <a:off x="3982800" y="1258550"/>
            <a:ext cx="4531200" cy="1050600"/>
          </a:xfrm>
          <a:prstGeom prst="wedgeRectCallout">
            <a:avLst>
              <a:gd fmla="val -44324" name="adj1"/>
              <a:gd fmla="val 73310" name="adj2"/>
            </a:avLst>
          </a:prstGeom>
          <a:solidFill>
            <a:srgbClr val="FFFFFF"/>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spcBef>
                <a:spcPts val="0"/>
              </a:spcBef>
              <a:spcAft>
                <a:spcPts val="0"/>
              </a:spcAft>
              <a:buSzPts val="1800"/>
              <a:buFont typeface="Open Sans Light"/>
              <a:buAutoNum type="arabicParenR"/>
            </a:pPr>
            <a:r>
              <a:rPr lang="en" sz="1800">
                <a:latin typeface="Open Sans Light"/>
                <a:ea typeface="Open Sans Light"/>
                <a:cs typeface="Open Sans Light"/>
                <a:sym typeface="Open Sans Light"/>
              </a:rPr>
              <a:t>A</a:t>
            </a:r>
            <a:r>
              <a:rPr lang="en" sz="1800">
                <a:latin typeface="Open Sans Light"/>
                <a:ea typeface="Open Sans Light"/>
                <a:cs typeface="Open Sans Light"/>
                <a:sym typeface="Open Sans Light"/>
              </a:rPr>
              <a:t>dd a web link to an image</a:t>
            </a:r>
            <a:endParaRPr sz="1800">
              <a:latin typeface="Open Sans Light"/>
              <a:ea typeface="Open Sans Light"/>
              <a:cs typeface="Open Sans Light"/>
              <a:sym typeface="Open Sans Light"/>
            </a:endParaRPr>
          </a:p>
          <a:p>
            <a:pPr indent="-342900" lvl="0" marL="457200" rtl="0">
              <a:spcBef>
                <a:spcPts val="0"/>
              </a:spcBef>
              <a:spcAft>
                <a:spcPts val="0"/>
              </a:spcAft>
              <a:buSzPts val="1800"/>
              <a:buFont typeface="Open Sans Light"/>
              <a:buAutoNum type="arabicParenR"/>
            </a:pPr>
            <a:r>
              <a:rPr lang="en" sz="1800">
                <a:latin typeface="Open Sans Light"/>
                <a:ea typeface="Open Sans Light"/>
                <a:cs typeface="Open Sans Light"/>
                <a:sym typeface="Open Sans Light"/>
              </a:rPr>
              <a:t>Select labels you’d like to search for</a:t>
            </a:r>
            <a:endParaRPr sz="1800">
              <a:latin typeface="Open Sans Light"/>
              <a:ea typeface="Open Sans Light"/>
              <a:cs typeface="Open Sans Light"/>
              <a:sym typeface="Open Sans Light"/>
            </a:endParaRPr>
          </a:p>
          <a:p>
            <a:pPr indent="-342900" lvl="0" marL="457200">
              <a:spcBef>
                <a:spcPts val="0"/>
              </a:spcBef>
              <a:spcAft>
                <a:spcPts val="0"/>
              </a:spcAft>
              <a:buSzPts val="1800"/>
              <a:buFont typeface="Open Sans Light"/>
              <a:buAutoNum type="arabicParenR"/>
            </a:pPr>
            <a:r>
              <a:rPr lang="en" sz="1800">
                <a:latin typeface="Open Sans Light"/>
                <a:ea typeface="Open Sans Light"/>
                <a:cs typeface="Open Sans Light"/>
                <a:sym typeface="Open Sans Light"/>
              </a:rPr>
              <a:t>Click “Go!” to see what was detected</a:t>
            </a:r>
            <a:endParaRPr sz="1800">
              <a:latin typeface="Open Sans Light"/>
              <a:ea typeface="Open Sans Light"/>
              <a:cs typeface="Open Sans Light"/>
              <a:sym typeface="Open Sans Light"/>
            </a:endParaRPr>
          </a:p>
        </p:txBody>
      </p:sp>
      <p:sp>
        <p:nvSpPr>
          <p:cNvPr id="887" name="Google Shape;887;p82"/>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Getting Started with the</a:t>
            </a:r>
            <a:r>
              <a:rPr lang="en" sz="3000">
                <a:solidFill>
                  <a:srgbClr val="FFFFFF"/>
                </a:solidFill>
                <a:latin typeface="Oswald"/>
                <a:ea typeface="Oswald"/>
                <a:cs typeface="Oswald"/>
                <a:sym typeface="Oswald"/>
              </a:rPr>
              <a:t> App</a:t>
            </a:r>
            <a:endParaRPr sz="3000">
              <a:solidFill>
                <a:srgbClr val="FFFFFF"/>
              </a:solidFill>
              <a:latin typeface="Oswald"/>
              <a:ea typeface="Oswald"/>
              <a:cs typeface="Oswald"/>
              <a:sym typeface="Oswa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pic>
        <p:nvPicPr>
          <p:cNvPr id="892" name="Google Shape;892;p83"/>
          <p:cNvPicPr preferRelativeResize="0"/>
          <p:nvPr/>
        </p:nvPicPr>
        <p:blipFill>
          <a:blip r:embed="rId3">
            <a:alphaModFix/>
          </a:blip>
          <a:stretch>
            <a:fillRect/>
          </a:stretch>
        </p:blipFill>
        <p:spPr>
          <a:xfrm>
            <a:off x="1569175" y="1159050"/>
            <a:ext cx="6005647" cy="3820976"/>
          </a:xfrm>
          <a:prstGeom prst="rect">
            <a:avLst/>
          </a:prstGeom>
          <a:noFill/>
          <a:ln>
            <a:noFill/>
          </a:ln>
        </p:spPr>
      </p:pic>
      <p:sp>
        <p:nvSpPr>
          <p:cNvPr id="893" name="Google Shape;893;p83"/>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What labels would you give this image?</a:t>
            </a:r>
            <a:endParaRPr sz="300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ph idx="1" type="body"/>
          </p:nvPr>
        </p:nvSpPr>
        <p:spPr>
          <a:xfrm>
            <a:off x="1073700" y="1152475"/>
            <a:ext cx="5568000" cy="2766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200">
                <a:latin typeface="Consolas"/>
                <a:ea typeface="Consolas"/>
                <a:cs typeface="Consolas"/>
                <a:sym typeface="Consolas"/>
              </a:rPr>
              <a:t>if object.height &gt; 10:</a:t>
            </a:r>
            <a:endParaRPr sz="2200">
              <a:latin typeface="Consolas"/>
              <a:ea typeface="Consolas"/>
              <a:cs typeface="Consolas"/>
              <a:sym typeface="Consolas"/>
            </a:endParaRPr>
          </a:p>
          <a:p>
            <a:pPr indent="0" lvl="0" marL="0" rtl="0">
              <a:spcBef>
                <a:spcPts val="0"/>
              </a:spcBef>
              <a:spcAft>
                <a:spcPts val="0"/>
              </a:spcAft>
              <a:buNone/>
            </a:pPr>
            <a:r>
              <a:rPr lang="en" sz="2200">
                <a:latin typeface="Consolas"/>
                <a:ea typeface="Consolas"/>
                <a:cs typeface="Consolas"/>
                <a:sym typeface="Consolas"/>
              </a:rPr>
              <a:t>  do x</a:t>
            </a:r>
            <a:endParaRPr sz="2200">
              <a:latin typeface="Consolas"/>
              <a:ea typeface="Consolas"/>
              <a:cs typeface="Consolas"/>
              <a:sym typeface="Consolas"/>
            </a:endParaRPr>
          </a:p>
          <a:p>
            <a:pPr indent="0" lvl="0" marL="0" rtl="0">
              <a:spcBef>
                <a:spcPts val="0"/>
              </a:spcBef>
              <a:spcAft>
                <a:spcPts val="0"/>
              </a:spcAft>
              <a:buNone/>
            </a:pPr>
            <a:r>
              <a:rPr lang="en" sz="2200">
                <a:latin typeface="Consolas"/>
                <a:ea typeface="Consolas"/>
                <a:cs typeface="Consolas"/>
                <a:sym typeface="Consolas"/>
              </a:rPr>
              <a:t>if object.color is blue:</a:t>
            </a:r>
            <a:endParaRPr sz="2200">
              <a:latin typeface="Consolas"/>
              <a:ea typeface="Consolas"/>
              <a:cs typeface="Consolas"/>
              <a:sym typeface="Consolas"/>
            </a:endParaRPr>
          </a:p>
          <a:p>
            <a:pPr indent="0" lvl="0" marL="0" rtl="0">
              <a:spcBef>
                <a:spcPts val="0"/>
              </a:spcBef>
              <a:spcAft>
                <a:spcPts val="0"/>
              </a:spcAft>
              <a:buNone/>
            </a:pPr>
            <a:r>
              <a:rPr lang="en" sz="2200">
                <a:latin typeface="Consolas"/>
                <a:ea typeface="Consolas"/>
                <a:cs typeface="Consolas"/>
                <a:sym typeface="Consolas"/>
              </a:rPr>
              <a:t>  do y</a:t>
            </a:r>
            <a:endParaRPr sz="2200">
              <a:latin typeface="Consolas"/>
              <a:ea typeface="Consolas"/>
              <a:cs typeface="Consolas"/>
              <a:sym typeface="Consolas"/>
            </a:endParaRPr>
          </a:p>
          <a:p>
            <a:pPr indent="0" lvl="0" marL="0" rtl="0">
              <a:spcBef>
                <a:spcPts val="0"/>
              </a:spcBef>
              <a:spcAft>
                <a:spcPts val="0"/>
              </a:spcAft>
              <a:buNone/>
            </a:pPr>
            <a:r>
              <a:rPr lang="en" sz="2200">
                <a:latin typeface="Consolas"/>
                <a:ea typeface="Consolas"/>
                <a:cs typeface="Consolas"/>
                <a:sym typeface="Consolas"/>
              </a:rPr>
              <a:t>if object.numberOfLegs &gt; 2:</a:t>
            </a:r>
            <a:endParaRPr sz="2200">
              <a:latin typeface="Consolas"/>
              <a:ea typeface="Consolas"/>
              <a:cs typeface="Consolas"/>
              <a:sym typeface="Consolas"/>
            </a:endParaRPr>
          </a:p>
          <a:p>
            <a:pPr indent="0" lvl="0" marL="0" rtl="0">
              <a:spcBef>
                <a:spcPts val="0"/>
              </a:spcBef>
              <a:spcAft>
                <a:spcPts val="0"/>
              </a:spcAft>
              <a:buNone/>
            </a:pPr>
            <a:r>
              <a:rPr lang="en" sz="2200">
                <a:latin typeface="Consolas"/>
                <a:ea typeface="Consolas"/>
                <a:cs typeface="Consolas"/>
                <a:sym typeface="Consolas"/>
              </a:rPr>
              <a:t>  do z</a:t>
            </a:r>
            <a:endParaRPr sz="2200">
              <a:latin typeface="Consolas"/>
              <a:ea typeface="Consolas"/>
              <a:cs typeface="Consolas"/>
              <a:sym typeface="Consolas"/>
            </a:endParaRPr>
          </a:p>
          <a:p>
            <a:pPr indent="0" lvl="0" marL="0" rtl="0">
              <a:spcBef>
                <a:spcPts val="0"/>
              </a:spcBef>
              <a:spcAft>
                <a:spcPts val="0"/>
              </a:spcAft>
              <a:buNone/>
            </a:pPr>
            <a:r>
              <a:rPr lang="en" sz="2200">
                <a:latin typeface="Consolas"/>
                <a:ea typeface="Consolas"/>
                <a:cs typeface="Consolas"/>
                <a:sym typeface="Consolas"/>
              </a:rPr>
              <a:t>...</a:t>
            </a:r>
            <a:endParaRPr sz="2800">
              <a:latin typeface="Consolas"/>
              <a:ea typeface="Consolas"/>
              <a:cs typeface="Consolas"/>
              <a:sym typeface="Consolas"/>
            </a:endParaRPr>
          </a:p>
        </p:txBody>
      </p:sp>
      <p:sp>
        <p:nvSpPr>
          <p:cNvPr id="127" name="Google Shape;127;p21"/>
          <p:cNvSpPr txBox="1"/>
          <p:nvPr>
            <p:ph idx="1" type="body"/>
          </p:nvPr>
        </p:nvSpPr>
        <p:spPr>
          <a:xfrm>
            <a:off x="676125" y="4123325"/>
            <a:ext cx="7831800" cy="47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chemeClr val="dk1"/>
                </a:solidFill>
                <a:latin typeface="Open Sans"/>
                <a:ea typeface="Open Sans"/>
                <a:cs typeface="Open Sans"/>
                <a:sym typeface="Open Sans"/>
              </a:rPr>
              <a:t>System only does what it was programmed to do</a:t>
            </a:r>
            <a:endParaRPr sz="2400">
              <a:solidFill>
                <a:schemeClr val="dk1"/>
              </a:solidFill>
              <a:latin typeface="Open Sans"/>
              <a:ea typeface="Open Sans"/>
              <a:cs typeface="Open Sans"/>
              <a:sym typeface="Open Sans"/>
            </a:endParaRPr>
          </a:p>
        </p:txBody>
      </p:sp>
      <p:sp>
        <p:nvSpPr>
          <p:cNvPr id="128" name="Google Shape;128;p21"/>
          <p:cNvSpPr/>
          <p:nvPr/>
        </p:nvSpPr>
        <p:spPr>
          <a:xfrm>
            <a:off x="-2450" y="0"/>
            <a:ext cx="9144000" cy="115247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Traditional Programming</a:t>
            </a:r>
            <a:endParaRPr sz="3000">
              <a:solidFill>
                <a:srgbClr val="FFFFFF"/>
              </a:solidFill>
              <a:latin typeface="Oswald"/>
              <a:ea typeface="Oswald"/>
              <a:cs typeface="Oswald"/>
              <a:sym typeface="Oswa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pic>
        <p:nvPicPr>
          <p:cNvPr id="898" name="Google Shape;898;p84"/>
          <p:cNvPicPr preferRelativeResize="0"/>
          <p:nvPr/>
        </p:nvPicPr>
        <p:blipFill>
          <a:blip r:embed="rId3">
            <a:alphaModFix/>
          </a:blip>
          <a:stretch>
            <a:fillRect/>
          </a:stretch>
        </p:blipFill>
        <p:spPr>
          <a:xfrm>
            <a:off x="789625" y="1300900"/>
            <a:ext cx="7541951" cy="3256350"/>
          </a:xfrm>
          <a:prstGeom prst="rect">
            <a:avLst/>
          </a:prstGeom>
          <a:noFill/>
          <a:ln>
            <a:noFill/>
          </a:ln>
        </p:spPr>
      </p:pic>
      <p:sp>
        <p:nvSpPr>
          <p:cNvPr id="899" name="Google Shape;899;p84"/>
          <p:cNvSpPr/>
          <p:nvPr/>
        </p:nvSpPr>
        <p:spPr>
          <a:xfrm>
            <a:off x="2854575" y="3466800"/>
            <a:ext cx="1962600" cy="572700"/>
          </a:xfrm>
          <a:prstGeom prst="wedgeRectCallout">
            <a:avLst>
              <a:gd fmla="val -62805" name="adj1"/>
              <a:gd fmla="val 25546" name="adj2"/>
            </a:avLst>
          </a:prstGeom>
          <a:solidFill>
            <a:srgbClr val="FFFFFF"/>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Open Sans Light"/>
                <a:ea typeface="Open Sans Light"/>
                <a:cs typeface="Open Sans Light"/>
                <a:sym typeface="Open Sans Light"/>
              </a:rPr>
              <a:t>See results here</a:t>
            </a:r>
            <a:endParaRPr sz="1800">
              <a:latin typeface="Open Sans Light"/>
              <a:ea typeface="Open Sans Light"/>
              <a:cs typeface="Open Sans Light"/>
              <a:sym typeface="Open Sans Light"/>
            </a:endParaRPr>
          </a:p>
        </p:txBody>
      </p:sp>
      <p:sp>
        <p:nvSpPr>
          <p:cNvPr id="900" name="Google Shape;900;p84"/>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Example Image Labeling: Nature Scene</a:t>
            </a:r>
            <a:endParaRPr sz="3000">
              <a:solidFill>
                <a:srgbClr val="FFFFFF"/>
              </a:solidFill>
              <a:latin typeface="Oswald"/>
              <a:ea typeface="Oswald"/>
              <a:cs typeface="Oswald"/>
              <a:sym typeface="Oswa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pic>
        <p:nvPicPr>
          <p:cNvPr id="905" name="Google Shape;905;p85"/>
          <p:cNvPicPr preferRelativeResize="0"/>
          <p:nvPr/>
        </p:nvPicPr>
        <p:blipFill>
          <a:blip r:embed="rId3">
            <a:alphaModFix/>
          </a:blip>
          <a:stretch>
            <a:fillRect/>
          </a:stretch>
        </p:blipFill>
        <p:spPr>
          <a:xfrm>
            <a:off x="773550" y="1166275"/>
            <a:ext cx="6802353" cy="3629300"/>
          </a:xfrm>
          <a:prstGeom prst="rect">
            <a:avLst/>
          </a:prstGeom>
          <a:noFill/>
          <a:ln>
            <a:noFill/>
          </a:ln>
        </p:spPr>
      </p:pic>
      <p:sp>
        <p:nvSpPr>
          <p:cNvPr id="906" name="Google Shape;906;p85"/>
          <p:cNvSpPr/>
          <p:nvPr/>
        </p:nvSpPr>
        <p:spPr>
          <a:xfrm>
            <a:off x="4298500" y="4121600"/>
            <a:ext cx="4004700" cy="898200"/>
          </a:xfrm>
          <a:prstGeom prst="wedgeRectCallout">
            <a:avLst>
              <a:gd fmla="val -84556" name="adj1"/>
              <a:gd fmla="val -69695" name="adj2"/>
            </a:avLst>
          </a:prstGeom>
          <a:solidFill>
            <a:srgbClr val="FFFFFF"/>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Open Sans Light"/>
                <a:ea typeface="Open Sans Light"/>
                <a:cs typeface="Open Sans Light"/>
                <a:sym typeface="Open Sans Light"/>
              </a:rPr>
              <a:t>Results are further categorized by label type (e.g., “landmark”)</a:t>
            </a:r>
            <a:endParaRPr sz="1800">
              <a:latin typeface="Open Sans Light"/>
              <a:ea typeface="Open Sans Light"/>
              <a:cs typeface="Open Sans Light"/>
              <a:sym typeface="Open Sans Light"/>
            </a:endParaRPr>
          </a:p>
        </p:txBody>
      </p:sp>
      <p:sp>
        <p:nvSpPr>
          <p:cNvPr id="907" name="Google Shape;907;p85"/>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Another Example: Times Square, New York</a:t>
            </a:r>
            <a:endParaRPr sz="3000">
              <a:solidFill>
                <a:srgbClr val="FFFFFF"/>
              </a:solidFill>
              <a:latin typeface="Oswald"/>
              <a:ea typeface="Oswald"/>
              <a:cs typeface="Oswald"/>
              <a:sym typeface="Oswa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285F4"/>
        </a:solidFill>
      </p:bgPr>
    </p:bg>
    <p:spTree>
      <p:nvGrpSpPr>
        <p:cNvPr id="911" name="Shape 911"/>
        <p:cNvGrpSpPr/>
        <p:nvPr/>
      </p:nvGrpSpPr>
      <p:grpSpPr>
        <a:xfrm>
          <a:off x="0" y="0"/>
          <a:ext cx="0" cy="0"/>
          <a:chOff x="0" y="0"/>
          <a:chExt cx="0" cy="0"/>
        </a:xfrm>
      </p:grpSpPr>
      <p:sp>
        <p:nvSpPr>
          <p:cNvPr id="912" name="Google Shape;912;p86"/>
          <p:cNvSpPr txBox="1"/>
          <p:nvPr>
            <p:ph idx="1" type="body"/>
          </p:nvPr>
        </p:nvSpPr>
        <p:spPr>
          <a:xfrm>
            <a:off x="4017725" y="1152475"/>
            <a:ext cx="42243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D9D9D9"/>
                </a:solidFill>
              </a:rPr>
              <a:t>Test the app at:</a:t>
            </a:r>
            <a:endParaRPr sz="2400">
              <a:solidFill>
                <a:srgbClr val="D9D9D9"/>
              </a:solidFill>
            </a:endParaRPr>
          </a:p>
          <a:p>
            <a:pPr indent="0" lvl="0" marL="0" rtl="0" algn="ctr">
              <a:spcBef>
                <a:spcPts val="1600"/>
              </a:spcBef>
              <a:spcAft>
                <a:spcPts val="1600"/>
              </a:spcAft>
              <a:buNone/>
            </a:pPr>
            <a:r>
              <a:rPr lang="en" sz="2400" u="sng">
                <a:solidFill>
                  <a:srgbClr val="D9D9D9"/>
                </a:solidFill>
                <a:hlinkClick r:id="rId3"/>
              </a:rPr>
              <a:t>https://get-started-with-ml-apis.appspot.com/</a:t>
            </a:r>
            <a:endParaRPr sz="2400">
              <a:solidFill>
                <a:srgbClr val="D9D9D9"/>
              </a:solidFill>
            </a:endParaRPr>
          </a:p>
        </p:txBody>
      </p:sp>
      <p:sp>
        <p:nvSpPr>
          <p:cNvPr id="913" name="Google Shape;913;p86"/>
          <p:cNvSpPr txBox="1"/>
          <p:nvPr>
            <p:ph type="title"/>
          </p:nvPr>
        </p:nvSpPr>
        <p:spPr>
          <a:xfrm>
            <a:off x="829724" y="2943125"/>
            <a:ext cx="2795400" cy="112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D9D9D9"/>
                </a:solidFill>
                <a:latin typeface="Slabo 27px"/>
                <a:ea typeface="Slabo 27px"/>
                <a:cs typeface="Slabo 27px"/>
                <a:sym typeface="Slabo 27px"/>
              </a:rPr>
              <a:t>Try it Yourself</a:t>
            </a:r>
            <a:endParaRPr sz="4500">
              <a:solidFill>
                <a:srgbClr val="D9D9D9"/>
              </a:solidFill>
            </a:endParaRPr>
          </a:p>
        </p:txBody>
      </p:sp>
      <p:pic>
        <p:nvPicPr>
          <p:cNvPr id="914" name="Google Shape;914;p86"/>
          <p:cNvPicPr preferRelativeResize="0"/>
          <p:nvPr/>
        </p:nvPicPr>
        <p:blipFill>
          <a:blip r:embed="rId4">
            <a:alphaModFix/>
          </a:blip>
          <a:stretch>
            <a:fillRect/>
          </a:stretch>
        </p:blipFill>
        <p:spPr>
          <a:xfrm>
            <a:off x="1319475" y="1454675"/>
            <a:ext cx="1603425" cy="1603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87"/>
          <p:cNvSpPr txBox="1"/>
          <p:nvPr>
            <p:ph idx="1" type="body"/>
          </p:nvPr>
        </p:nvSpPr>
        <p:spPr>
          <a:xfrm>
            <a:off x="374425" y="1165000"/>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latin typeface="Consolas"/>
                <a:ea typeface="Consolas"/>
                <a:cs typeface="Consolas"/>
                <a:sym typeface="Consolas"/>
              </a:rPr>
              <a:t>Project</a:t>
            </a:r>
            <a:br>
              <a:rPr lang="en">
                <a:latin typeface="Consolas"/>
                <a:ea typeface="Consolas"/>
                <a:cs typeface="Consolas"/>
                <a:sym typeface="Consolas"/>
              </a:rPr>
            </a:br>
            <a:r>
              <a:rPr lang="en">
                <a:latin typeface="Consolas"/>
                <a:ea typeface="Consolas"/>
                <a:cs typeface="Consolas"/>
                <a:sym typeface="Consolas"/>
              </a:rPr>
              <a:t> +-- </a:t>
            </a:r>
            <a:r>
              <a:rPr lang="en">
                <a:latin typeface="Consolas"/>
                <a:ea typeface="Consolas"/>
                <a:cs typeface="Consolas"/>
                <a:sym typeface="Consolas"/>
              </a:rPr>
              <a:t>a</a:t>
            </a:r>
            <a:r>
              <a:rPr lang="en">
                <a:latin typeface="Consolas"/>
                <a:ea typeface="Consolas"/>
                <a:cs typeface="Consolas"/>
                <a:sym typeface="Consolas"/>
              </a:rPr>
              <a:t>pp.yaml</a:t>
            </a:r>
            <a:br>
              <a:rPr lang="en">
                <a:latin typeface="Consolas"/>
                <a:ea typeface="Consolas"/>
                <a:cs typeface="Consolas"/>
                <a:sym typeface="Consolas"/>
              </a:rPr>
            </a:br>
            <a:r>
              <a:rPr lang="en">
                <a:latin typeface="Consolas"/>
                <a:ea typeface="Consolas"/>
                <a:cs typeface="Consolas"/>
                <a:sym typeface="Consolas"/>
              </a:rPr>
              <a:t> +-- appengine_config.py</a:t>
            </a:r>
            <a:br>
              <a:rPr lang="en">
                <a:latin typeface="Consolas"/>
                <a:ea typeface="Consolas"/>
                <a:cs typeface="Consolas"/>
                <a:sym typeface="Consolas"/>
              </a:rPr>
            </a:br>
            <a:r>
              <a:rPr lang="en">
                <a:latin typeface="Consolas"/>
                <a:ea typeface="Consolas"/>
                <a:cs typeface="Consolas"/>
                <a:sym typeface="Consolas"/>
              </a:rPr>
              <a:t> +-- back-end.py</a:t>
            </a:r>
            <a:br>
              <a:rPr lang="en">
                <a:latin typeface="Consolas"/>
                <a:ea typeface="Consolas"/>
                <a:cs typeface="Consolas"/>
                <a:sym typeface="Consolas"/>
              </a:rPr>
            </a:br>
            <a:r>
              <a:rPr lang="en">
                <a:latin typeface="Consolas"/>
                <a:ea typeface="Consolas"/>
                <a:cs typeface="Consolas"/>
                <a:sym typeface="Consolas"/>
              </a:rPr>
              <a:t> +-- front-end/</a:t>
            </a:r>
            <a:br>
              <a:rPr lang="en">
                <a:latin typeface="Consolas"/>
                <a:ea typeface="Consolas"/>
                <a:cs typeface="Consolas"/>
                <a:sym typeface="Consolas"/>
              </a:rPr>
            </a:br>
            <a:r>
              <a:rPr lang="en">
                <a:latin typeface="Consolas"/>
                <a:ea typeface="Consolas"/>
                <a:cs typeface="Consolas"/>
                <a:sym typeface="Consolas"/>
              </a:rPr>
              <a:t>     |</a:t>
            </a:r>
            <a:br>
              <a:rPr lang="en">
                <a:latin typeface="Consolas"/>
                <a:ea typeface="Consolas"/>
                <a:cs typeface="Consolas"/>
                <a:sym typeface="Consolas"/>
              </a:rPr>
            </a:br>
            <a:r>
              <a:rPr lang="en">
                <a:latin typeface="Consolas"/>
                <a:ea typeface="Consolas"/>
                <a:cs typeface="Consolas"/>
                <a:sym typeface="Consolas"/>
              </a:rPr>
              <a:t>     +-- main.html</a:t>
            </a:r>
            <a:br>
              <a:rPr lang="en">
                <a:latin typeface="Consolas"/>
                <a:ea typeface="Consolas"/>
                <a:cs typeface="Consolas"/>
                <a:sym typeface="Consolas"/>
              </a:rPr>
            </a:br>
            <a:r>
              <a:rPr lang="en">
                <a:latin typeface="Consolas"/>
                <a:ea typeface="Consolas"/>
                <a:cs typeface="Consolas"/>
                <a:sym typeface="Consolas"/>
              </a:rPr>
              <a:t>     +-- main.css</a:t>
            </a:r>
            <a:br>
              <a:rPr lang="en">
                <a:latin typeface="Consolas"/>
                <a:ea typeface="Consolas"/>
                <a:cs typeface="Consolas"/>
                <a:sym typeface="Consolas"/>
              </a:rPr>
            </a:br>
            <a:r>
              <a:rPr lang="en">
                <a:latin typeface="Consolas"/>
                <a:ea typeface="Consolas"/>
                <a:cs typeface="Consolas"/>
                <a:sym typeface="Consolas"/>
              </a:rPr>
              <a:t>     +-- main.js</a:t>
            </a:r>
            <a:br>
              <a:rPr lang="en">
                <a:latin typeface="Consolas"/>
                <a:ea typeface="Consolas"/>
                <a:cs typeface="Consolas"/>
                <a:sym typeface="Consolas"/>
              </a:rPr>
            </a:br>
            <a:r>
              <a:rPr lang="en">
                <a:latin typeface="Consolas"/>
                <a:ea typeface="Consolas"/>
                <a:cs typeface="Consolas"/>
                <a:sym typeface="Consolas"/>
              </a:rPr>
              <a:t> +-- lib/</a:t>
            </a:r>
            <a:endParaRPr>
              <a:latin typeface="Consolas"/>
              <a:ea typeface="Consolas"/>
              <a:cs typeface="Consolas"/>
              <a:sym typeface="Consolas"/>
            </a:endParaRPr>
          </a:p>
        </p:txBody>
      </p:sp>
      <p:sp>
        <p:nvSpPr>
          <p:cNvPr id="920" name="Google Shape;920;p87"/>
          <p:cNvSpPr txBox="1"/>
          <p:nvPr/>
        </p:nvSpPr>
        <p:spPr>
          <a:xfrm>
            <a:off x="390425" y="4541725"/>
            <a:ext cx="8381100" cy="60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 sz="2400">
                <a:solidFill>
                  <a:schemeClr val="dk2"/>
                </a:solidFill>
                <a:latin typeface="Open Sans Light"/>
                <a:ea typeface="Open Sans Light"/>
                <a:cs typeface="Open Sans Light"/>
                <a:sym typeface="Open Sans Light"/>
              </a:rPr>
              <a:t>Download a </a:t>
            </a:r>
            <a:r>
              <a:rPr lang="en" sz="2400" u="sng">
                <a:solidFill>
                  <a:schemeClr val="hlink"/>
                </a:solidFill>
                <a:latin typeface="Open Sans Light"/>
                <a:ea typeface="Open Sans Light"/>
                <a:cs typeface="Open Sans Light"/>
                <a:sym typeface="Open Sans Light"/>
                <a:hlinkClick r:id="rId3"/>
              </a:rPr>
              <a:t>.zip of the starter code</a:t>
            </a:r>
            <a:r>
              <a:rPr lang="en" sz="2400">
                <a:solidFill>
                  <a:schemeClr val="dk2"/>
                </a:solidFill>
                <a:latin typeface="Open Sans Light"/>
                <a:ea typeface="Open Sans Light"/>
                <a:cs typeface="Open Sans Light"/>
                <a:sym typeface="Open Sans Light"/>
              </a:rPr>
              <a:t>.</a:t>
            </a:r>
            <a:endParaRPr/>
          </a:p>
        </p:txBody>
      </p:sp>
      <p:sp>
        <p:nvSpPr>
          <p:cNvPr id="921" name="Google Shape;921;p87"/>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Starter Code Structure</a:t>
            </a:r>
            <a:endParaRPr sz="3000">
              <a:solidFill>
                <a:srgbClr val="FFFFFF"/>
              </a:solidFill>
              <a:latin typeface="Oswald"/>
              <a:ea typeface="Oswald"/>
              <a:cs typeface="Oswald"/>
              <a:sym typeface="Oswa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rgbClr val="000000"/>
                </a:solidFill>
                <a:latin typeface="Consolas"/>
                <a:ea typeface="Consolas"/>
                <a:cs typeface="Consolas"/>
                <a:sym typeface="Consolas"/>
              </a:rPr>
              <a:t>Project</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 </a:t>
            </a:r>
            <a:r>
              <a:rPr lang="en">
                <a:solidFill>
                  <a:srgbClr val="0000FF"/>
                </a:solidFill>
                <a:latin typeface="Consolas"/>
                <a:ea typeface="Consolas"/>
                <a:cs typeface="Consolas"/>
                <a:sym typeface="Consolas"/>
              </a:rPr>
              <a:t>app.yaml</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a:t>
            </a:r>
            <a:r>
              <a:rPr lang="en">
                <a:solidFill>
                  <a:srgbClr val="999999"/>
                </a:solidFill>
                <a:latin typeface="Consolas"/>
                <a:ea typeface="Consolas"/>
                <a:cs typeface="Consolas"/>
                <a:sym typeface="Consolas"/>
              </a:rPr>
              <a:t>+-- appengine_config.py</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back-end.py</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front-end/</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main.html</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main.css</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main.js</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lib/</a:t>
            </a:r>
            <a:endParaRPr>
              <a:solidFill>
                <a:srgbClr val="999999"/>
              </a:solidFill>
              <a:latin typeface="Consolas"/>
              <a:ea typeface="Consolas"/>
              <a:cs typeface="Consolas"/>
              <a:sym typeface="Consolas"/>
            </a:endParaRPr>
          </a:p>
          <a:p>
            <a:pPr indent="0" lvl="0" marL="0" marR="0" rtl="0" algn="l">
              <a:lnSpc>
                <a:spcPct val="115000"/>
              </a:lnSpc>
              <a:spcBef>
                <a:spcPts val="1600"/>
              </a:spcBef>
              <a:spcAft>
                <a:spcPts val="1600"/>
              </a:spcAft>
              <a:buNone/>
            </a:pPr>
            <a:r>
              <a:t/>
            </a:r>
            <a:endParaRPr>
              <a:solidFill>
                <a:srgbClr val="999999"/>
              </a:solidFill>
            </a:endParaRPr>
          </a:p>
        </p:txBody>
      </p:sp>
      <p:sp>
        <p:nvSpPr>
          <p:cNvPr id="927" name="Google Shape;927;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Starter Code Structure - </a:t>
            </a:r>
            <a:r>
              <a:rPr b="1" lang="en">
                <a:latin typeface="Open Sans"/>
                <a:ea typeface="Open Sans"/>
                <a:cs typeface="Open Sans"/>
                <a:sym typeface="Open Sans"/>
              </a:rPr>
              <a:t>app.yaml</a:t>
            </a:r>
            <a:endParaRPr b="1">
              <a:latin typeface="Open Sans"/>
              <a:ea typeface="Open Sans"/>
              <a:cs typeface="Open Sans"/>
              <a:sym typeface="Open Sans"/>
            </a:endParaRPr>
          </a:p>
        </p:txBody>
      </p:sp>
      <p:sp>
        <p:nvSpPr>
          <p:cNvPr id="928" name="Google Shape;928;p88"/>
          <p:cNvSpPr/>
          <p:nvPr/>
        </p:nvSpPr>
        <p:spPr>
          <a:xfrm>
            <a:off x="3955600" y="1501875"/>
            <a:ext cx="4531200" cy="1942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rgbClr val="0000FF"/>
                </a:solidFill>
                <a:latin typeface="Open Sans"/>
                <a:ea typeface="Open Sans"/>
                <a:cs typeface="Open Sans"/>
                <a:sym typeface="Open Sans"/>
              </a:rPr>
              <a:t>The app’s settings are configured here. </a:t>
            </a:r>
            <a:endParaRPr sz="1800">
              <a:solidFill>
                <a:srgbClr val="0000FF"/>
              </a:solidFill>
              <a:latin typeface="Open Sans"/>
              <a:ea typeface="Open Sans"/>
              <a:cs typeface="Open Sans"/>
              <a:sym typeface="Open Sans"/>
            </a:endParaRPr>
          </a:p>
          <a:p>
            <a:pPr indent="-342900" lvl="0" marL="457200" rtl="0">
              <a:spcBef>
                <a:spcPts val="0"/>
              </a:spcBef>
              <a:spcAft>
                <a:spcPts val="0"/>
              </a:spcAft>
              <a:buClr>
                <a:srgbClr val="0000FF"/>
              </a:buClr>
              <a:buSzPts val="1800"/>
              <a:buFont typeface="Open Sans"/>
              <a:buChar char="●"/>
            </a:pPr>
            <a:r>
              <a:rPr lang="en" sz="1800">
                <a:solidFill>
                  <a:srgbClr val="0000FF"/>
                </a:solidFill>
                <a:latin typeface="Open Sans"/>
                <a:ea typeface="Open Sans"/>
                <a:cs typeface="Open Sans"/>
                <a:sym typeface="Open Sans"/>
              </a:rPr>
              <a:t>App ID</a:t>
            </a:r>
            <a:endParaRPr sz="1800">
              <a:solidFill>
                <a:srgbClr val="0000FF"/>
              </a:solidFill>
              <a:latin typeface="Open Sans"/>
              <a:ea typeface="Open Sans"/>
              <a:cs typeface="Open Sans"/>
              <a:sym typeface="Open Sans"/>
            </a:endParaRPr>
          </a:p>
          <a:p>
            <a:pPr indent="-342900" lvl="0" marL="457200" rtl="0">
              <a:spcBef>
                <a:spcPts val="0"/>
              </a:spcBef>
              <a:spcAft>
                <a:spcPts val="0"/>
              </a:spcAft>
              <a:buClr>
                <a:srgbClr val="0000FF"/>
              </a:buClr>
              <a:buSzPts val="1800"/>
              <a:buFont typeface="Open Sans"/>
              <a:buChar char="●"/>
            </a:pPr>
            <a:r>
              <a:rPr lang="en" sz="1800">
                <a:solidFill>
                  <a:srgbClr val="0000FF"/>
                </a:solidFill>
                <a:latin typeface="Open Sans"/>
                <a:ea typeface="Open Sans"/>
                <a:cs typeface="Open Sans"/>
                <a:sym typeface="Open Sans"/>
              </a:rPr>
              <a:t>Version</a:t>
            </a:r>
            <a:endParaRPr sz="1800">
              <a:solidFill>
                <a:srgbClr val="0000FF"/>
              </a:solidFill>
              <a:latin typeface="Open Sans"/>
              <a:ea typeface="Open Sans"/>
              <a:cs typeface="Open Sans"/>
              <a:sym typeface="Open Sans"/>
            </a:endParaRPr>
          </a:p>
          <a:p>
            <a:pPr indent="-342900" lvl="0" marL="457200" rtl="0">
              <a:spcBef>
                <a:spcPts val="0"/>
              </a:spcBef>
              <a:spcAft>
                <a:spcPts val="0"/>
              </a:spcAft>
              <a:buClr>
                <a:srgbClr val="0000FF"/>
              </a:buClr>
              <a:buSzPts val="1800"/>
              <a:buFont typeface="Open Sans"/>
              <a:buChar char="●"/>
            </a:pPr>
            <a:r>
              <a:rPr lang="en" sz="1800">
                <a:solidFill>
                  <a:srgbClr val="0000FF"/>
                </a:solidFill>
                <a:latin typeface="Open Sans"/>
                <a:ea typeface="Open Sans"/>
                <a:cs typeface="Open Sans"/>
                <a:sym typeface="Open Sans"/>
              </a:rPr>
              <a:t>Handlers for each URL path</a:t>
            </a:r>
            <a:endParaRPr sz="1800">
              <a:solidFill>
                <a:srgbClr val="0000FF"/>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000000"/>
                </a:solidFill>
                <a:latin typeface="Consolas"/>
                <a:ea typeface="Consolas"/>
                <a:cs typeface="Consolas"/>
                <a:sym typeface="Consolas"/>
              </a:rPr>
              <a:t>Project</a:t>
            </a:r>
            <a:br>
              <a:rPr lang="en">
                <a:latin typeface="Consolas"/>
                <a:ea typeface="Consolas"/>
                <a:cs typeface="Consolas"/>
                <a:sym typeface="Consolas"/>
              </a:rPr>
            </a:br>
            <a:r>
              <a:rPr lang="en">
                <a:latin typeface="Consolas"/>
                <a:ea typeface="Consolas"/>
                <a:cs typeface="Consolas"/>
                <a:sym typeface="Consolas"/>
              </a:rPr>
              <a:t> </a:t>
            </a:r>
            <a:r>
              <a:rPr lang="en">
                <a:solidFill>
                  <a:srgbClr val="999999"/>
                </a:solidFill>
                <a:latin typeface="Consolas"/>
                <a:ea typeface="Consolas"/>
                <a:cs typeface="Consolas"/>
                <a:sym typeface="Consolas"/>
              </a:rPr>
              <a:t>+-- app.yaml</a:t>
            </a:r>
            <a:br>
              <a:rPr lang="en">
                <a:latin typeface="Consolas"/>
                <a:ea typeface="Consolas"/>
                <a:cs typeface="Consolas"/>
                <a:sym typeface="Consolas"/>
              </a:rPr>
            </a:br>
            <a:r>
              <a:rPr lang="en">
                <a:latin typeface="Consolas"/>
                <a:ea typeface="Consolas"/>
                <a:cs typeface="Consolas"/>
                <a:sym typeface="Consolas"/>
              </a:rPr>
              <a:t> +-- </a:t>
            </a:r>
            <a:r>
              <a:rPr lang="en">
                <a:solidFill>
                  <a:srgbClr val="0000FF"/>
                </a:solidFill>
                <a:latin typeface="Consolas"/>
                <a:ea typeface="Consolas"/>
                <a:cs typeface="Consolas"/>
                <a:sym typeface="Consolas"/>
              </a:rPr>
              <a:t>appengine_config.py</a:t>
            </a:r>
            <a:br>
              <a:rPr lang="en">
                <a:latin typeface="Consolas"/>
                <a:ea typeface="Consolas"/>
                <a:cs typeface="Consolas"/>
                <a:sym typeface="Consolas"/>
              </a:rPr>
            </a:br>
            <a:r>
              <a:rPr lang="en">
                <a:latin typeface="Consolas"/>
                <a:ea typeface="Consolas"/>
                <a:cs typeface="Consolas"/>
                <a:sym typeface="Consolas"/>
              </a:rPr>
              <a:t> </a:t>
            </a:r>
            <a:r>
              <a:rPr lang="en">
                <a:solidFill>
                  <a:srgbClr val="999999"/>
                </a:solidFill>
                <a:latin typeface="Consolas"/>
                <a:ea typeface="Consolas"/>
                <a:cs typeface="Consolas"/>
                <a:sym typeface="Consolas"/>
              </a:rPr>
              <a:t>+-- back-end.py</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front-end/</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main.html</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main.css</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main.js</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lib/</a:t>
            </a:r>
            <a:endParaRPr>
              <a:solidFill>
                <a:srgbClr val="999999"/>
              </a:solidFill>
            </a:endParaRPr>
          </a:p>
        </p:txBody>
      </p:sp>
      <p:sp>
        <p:nvSpPr>
          <p:cNvPr id="934" name="Google Shape;934;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Starter Code Structure - </a:t>
            </a:r>
            <a:r>
              <a:rPr b="1" lang="en">
                <a:latin typeface="Open Sans"/>
                <a:ea typeface="Open Sans"/>
                <a:cs typeface="Open Sans"/>
                <a:sym typeface="Open Sans"/>
              </a:rPr>
              <a:t>appengine_config.py</a:t>
            </a:r>
            <a:endParaRPr b="1">
              <a:latin typeface="Open Sans"/>
              <a:ea typeface="Open Sans"/>
              <a:cs typeface="Open Sans"/>
              <a:sym typeface="Open Sans"/>
            </a:endParaRPr>
          </a:p>
        </p:txBody>
      </p:sp>
      <p:sp>
        <p:nvSpPr>
          <p:cNvPr id="935" name="Google Shape;935;p89"/>
          <p:cNvSpPr/>
          <p:nvPr/>
        </p:nvSpPr>
        <p:spPr>
          <a:xfrm>
            <a:off x="3955600" y="1501875"/>
            <a:ext cx="4531200" cy="1942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FF"/>
                </a:solidFill>
                <a:latin typeface="Open Sans"/>
                <a:ea typeface="Open Sans"/>
                <a:cs typeface="Open Sans"/>
                <a:sym typeface="Open Sans"/>
              </a:rPr>
              <a:t>Python module configuration, allowing users to specify values for constants and “hook” some functions for use. </a:t>
            </a:r>
            <a:endParaRPr sz="1800">
              <a:solidFill>
                <a:srgbClr val="0000FF"/>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0000FF"/>
              </a:solidFill>
              <a:latin typeface="Open Sans"/>
              <a:ea typeface="Open Sans"/>
              <a:cs typeface="Open Sans"/>
              <a:sym typeface="Open Sans"/>
            </a:endParaRPr>
          </a:p>
          <a:p>
            <a:pPr indent="0" lvl="0" marL="0" rtl="0" algn="ctr">
              <a:spcBef>
                <a:spcPts val="0"/>
              </a:spcBef>
              <a:spcAft>
                <a:spcPts val="0"/>
              </a:spcAft>
              <a:buNone/>
            </a:pPr>
            <a:r>
              <a:rPr lang="en" sz="1800">
                <a:solidFill>
                  <a:srgbClr val="0000FF"/>
                </a:solidFill>
                <a:latin typeface="Open Sans"/>
                <a:ea typeface="Open Sans"/>
                <a:cs typeface="Open Sans"/>
                <a:sym typeface="Open Sans"/>
              </a:rPr>
              <a:t>appengine_config also imports useful libraries in lib/ (listed below).</a:t>
            </a:r>
            <a:endParaRPr sz="1800">
              <a:solidFill>
                <a:srgbClr val="0000FF"/>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000000"/>
                </a:solidFill>
                <a:latin typeface="Consolas"/>
                <a:ea typeface="Consolas"/>
                <a:cs typeface="Consolas"/>
                <a:sym typeface="Consolas"/>
              </a:rPr>
              <a:t>Project</a:t>
            </a:r>
            <a:br>
              <a:rPr lang="en">
                <a:solidFill>
                  <a:srgbClr val="000000"/>
                </a:solidFill>
                <a:latin typeface="Consolas"/>
                <a:ea typeface="Consolas"/>
                <a:cs typeface="Consolas"/>
                <a:sym typeface="Consolas"/>
              </a:rPr>
            </a:br>
            <a:r>
              <a:rPr lang="en">
                <a:solidFill>
                  <a:srgbClr val="999999"/>
                </a:solidFill>
                <a:latin typeface="Consolas"/>
                <a:ea typeface="Consolas"/>
                <a:cs typeface="Consolas"/>
                <a:sym typeface="Consolas"/>
              </a:rPr>
              <a:t> +-- app.yaml</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appengine_config.py</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 </a:t>
            </a:r>
            <a:r>
              <a:rPr lang="en">
                <a:solidFill>
                  <a:srgbClr val="0000FF"/>
                </a:solidFill>
                <a:latin typeface="Consolas"/>
                <a:ea typeface="Consolas"/>
                <a:cs typeface="Consolas"/>
                <a:sym typeface="Consolas"/>
              </a:rPr>
              <a:t>back-end.py</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a:t>
            </a:r>
            <a:r>
              <a:rPr lang="en">
                <a:solidFill>
                  <a:srgbClr val="999999"/>
                </a:solidFill>
                <a:latin typeface="Consolas"/>
                <a:ea typeface="Consolas"/>
                <a:cs typeface="Consolas"/>
                <a:sym typeface="Consolas"/>
              </a:rPr>
              <a:t>+-- front-end/</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main.html</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main.css</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main.js</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lib/</a:t>
            </a:r>
            <a:endParaRPr>
              <a:solidFill>
                <a:srgbClr val="999999"/>
              </a:solidFill>
            </a:endParaRPr>
          </a:p>
        </p:txBody>
      </p:sp>
      <p:sp>
        <p:nvSpPr>
          <p:cNvPr id="941" name="Google Shape;941;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Starter Code Structure - </a:t>
            </a:r>
            <a:r>
              <a:rPr b="1" lang="en">
                <a:latin typeface="Open Sans"/>
                <a:ea typeface="Open Sans"/>
                <a:cs typeface="Open Sans"/>
                <a:sym typeface="Open Sans"/>
              </a:rPr>
              <a:t>back-end.py</a:t>
            </a:r>
            <a:r>
              <a:rPr lang="en"/>
              <a:t> </a:t>
            </a:r>
            <a:endParaRPr/>
          </a:p>
        </p:txBody>
      </p:sp>
      <p:sp>
        <p:nvSpPr>
          <p:cNvPr id="942" name="Google Shape;942;p90"/>
          <p:cNvSpPr/>
          <p:nvPr/>
        </p:nvSpPr>
        <p:spPr>
          <a:xfrm>
            <a:off x="3833125" y="1501875"/>
            <a:ext cx="4824900" cy="19425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FF"/>
                </a:solidFill>
                <a:latin typeface="Open Sans"/>
                <a:ea typeface="Open Sans"/>
                <a:cs typeface="Open Sans"/>
                <a:sym typeface="Open Sans"/>
              </a:rPr>
              <a:t>Logic and data-access layer of the app. </a:t>
            </a:r>
            <a:endParaRPr sz="1800">
              <a:solidFill>
                <a:srgbClr val="0000FF"/>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0000FF"/>
              </a:solidFill>
              <a:latin typeface="Open Sans"/>
              <a:ea typeface="Open Sans"/>
              <a:cs typeface="Open Sans"/>
              <a:sym typeface="Open Sans"/>
            </a:endParaRPr>
          </a:p>
          <a:p>
            <a:pPr indent="0" lvl="0" marL="0" rtl="0" algn="ctr">
              <a:spcBef>
                <a:spcPts val="0"/>
              </a:spcBef>
              <a:spcAft>
                <a:spcPts val="0"/>
              </a:spcAft>
              <a:buNone/>
            </a:pPr>
            <a:r>
              <a:rPr lang="en" sz="1800">
                <a:solidFill>
                  <a:srgbClr val="0000FF"/>
                </a:solidFill>
                <a:latin typeface="Open Sans"/>
                <a:ea typeface="Open Sans"/>
                <a:cs typeface="Open Sans"/>
                <a:sym typeface="Open Sans"/>
              </a:rPr>
              <a:t>Calls to the Cloud Vision wrapper come from here, as do functions implementing result parsing and printing.</a:t>
            </a:r>
            <a:endParaRPr sz="1800">
              <a:solidFill>
                <a:srgbClr val="0000FF"/>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000000"/>
                </a:solidFill>
                <a:latin typeface="Consolas"/>
                <a:ea typeface="Consolas"/>
                <a:cs typeface="Consolas"/>
                <a:sym typeface="Consolas"/>
              </a:rPr>
              <a:t>Project</a:t>
            </a:r>
            <a:br>
              <a:rPr lang="en">
                <a:solidFill>
                  <a:srgbClr val="000000"/>
                </a:solidFill>
                <a:latin typeface="Consolas"/>
                <a:ea typeface="Consolas"/>
                <a:cs typeface="Consolas"/>
                <a:sym typeface="Consolas"/>
              </a:rPr>
            </a:br>
            <a:r>
              <a:rPr lang="en">
                <a:solidFill>
                  <a:srgbClr val="999999"/>
                </a:solidFill>
                <a:latin typeface="Consolas"/>
                <a:ea typeface="Consolas"/>
                <a:cs typeface="Consolas"/>
                <a:sym typeface="Consolas"/>
              </a:rPr>
              <a:t> +-- app.yaml</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appengine_config.py</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back-end.py</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 </a:t>
            </a:r>
            <a:r>
              <a:rPr lang="en">
                <a:solidFill>
                  <a:srgbClr val="0000FF"/>
                </a:solidFill>
                <a:latin typeface="Consolas"/>
                <a:ea typeface="Consolas"/>
                <a:cs typeface="Consolas"/>
                <a:sym typeface="Consolas"/>
              </a:rPr>
              <a:t>front-end/</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 </a:t>
            </a:r>
            <a:r>
              <a:rPr lang="en">
                <a:solidFill>
                  <a:srgbClr val="0000FF"/>
                </a:solidFill>
                <a:latin typeface="Consolas"/>
                <a:ea typeface="Consolas"/>
                <a:cs typeface="Consolas"/>
                <a:sym typeface="Consolas"/>
              </a:rPr>
              <a:t>main.html</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 </a:t>
            </a:r>
            <a:r>
              <a:rPr lang="en">
                <a:solidFill>
                  <a:srgbClr val="0000FF"/>
                </a:solidFill>
                <a:latin typeface="Consolas"/>
                <a:ea typeface="Consolas"/>
                <a:cs typeface="Consolas"/>
                <a:sym typeface="Consolas"/>
              </a:rPr>
              <a:t>main.css</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 </a:t>
            </a:r>
            <a:r>
              <a:rPr lang="en">
                <a:solidFill>
                  <a:srgbClr val="0000FF"/>
                </a:solidFill>
                <a:latin typeface="Consolas"/>
                <a:ea typeface="Consolas"/>
                <a:cs typeface="Consolas"/>
                <a:sym typeface="Consolas"/>
              </a:rPr>
              <a:t>main.js</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a:t>
            </a:r>
            <a:r>
              <a:rPr lang="en">
                <a:solidFill>
                  <a:srgbClr val="999999"/>
                </a:solidFill>
                <a:latin typeface="Consolas"/>
                <a:ea typeface="Consolas"/>
                <a:cs typeface="Consolas"/>
                <a:sym typeface="Consolas"/>
              </a:rPr>
              <a:t>+-- lib/</a:t>
            </a:r>
            <a:endParaRPr>
              <a:solidFill>
                <a:srgbClr val="999999"/>
              </a:solidFill>
            </a:endParaRPr>
          </a:p>
        </p:txBody>
      </p:sp>
      <p:sp>
        <p:nvSpPr>
          <p:cNvPr id="948" name="Google Shape;948;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Starter Code Structure - </a:t>
            </a:r>
            <a:r>
              <a:rPr b="1" lang="en">
                <a:latin typeface="Open Sans"/>
                <a:ea typeface="Open Sans"/>
                <a:cs typeface="Open Sans"/>
                <a:sym typeface="Open Sans"/>
              </a:rPr>
              <a:t>front-end/</a:t>
            </a:r>
            <a:endParaRPr b="1">
              <a:latin typeface="Open Sans"/>
              <a:ea typeface="Open Sans"/>
              <a:cs typeface="Open Sans"/>
              <a:sym typeface="Open Sans"/>
            </a:endParaRPr>
          </a:p>
        </p:txBody>
      </p:sp>
      <p:sp>
        <p:nvSpPr>
          <p:cNvPr id="949" name="Google Shape;949;p91"/>
          <p:cNvSpPr/>
          <p:nvPr/>
        </p:nvSpPr>
        <p:spPr>
          <a:xfrm>
            <a:off x="3833125" y="1846136"/>
            <a:ext cx="4824900" cy="23436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FF"/>
                </a:solidFill>
                <a:latin typeface="Open Sans"/>
                <a:ea typeface="Open Sans"/>
                <a:cs typeface="Open Sans"/>
                <a:sym typeface="Open Sans"/>
              </a:rPr>
              <a:t>Presentation layer of the app.</a:t>
            </a:r>
            <a:endParaRPr sz="1800">
              <a:solidFill>
                <a:srgbClr val="0000FF"/>
              </a:solidFill>
              <a:latin typeface="Open Sans"/>
              <a:ea typeface="Open Sans"/>
              <a:cs typeface="Open Sans"/>
              <a:sym typeface="Open Sans"/>
            </a:endParaRPr>
          </a:p>
          <a:p>
            <a:pPr indent="0" lvl="0" marL="0" rtl="0">
              <a:spcBef>
                <a:spcPts val="0"/>
              </a:spcBef>
              <a:spcAft>
                <a:spcPts val="0"/>
              </a:spcAft>
              <a:buNone/>
            </a:pPr>
            <a:r>
              <a:t/>
            </a:r>
            <a:endParaRPr sz="1800">
              <a:solidFill>
                <a:srgbClr val="0000FF"/>
              </a:solidFill>
              <a:latin typeface="Open Sans"/>
              <a:ea typeface="Open Sans"/>
              <a:cs typeface="Open Sans"/>
              <a:sym typeface="Open Sans"/>
            </a:endParaRPr>
          </a:p>
          <a:p>
            <a:pPr indent="0" lvl="0" marL="0" rtl="0">
              <a:spcBef>
                <a:spcPts val="0"/>
              </a:spcBef>
              <a:spcAft>
                <a:spcPts val="0"/>
              </a:spcAft>
              <a:buNone/>
            </a:pPr>
            <a:r>
              <a:rPr lang="en" sz="1800">
                <a:solidFill>
                  <a:srgbClr val="0000FF"/>
                </a:solidFill>
                <a:latin typeface="Open Sans"/>
                <a:ea typeface="Open Sans"/>
                <a:cs typeface="Open Sans"/>
                <a:sym typeface="Open Sans"/>
              </a:rPr>
              <a:t>The three files in this directory work together to construct the “front-end”:</a:t>
            </a:r>
            <a:endParaRPr sz="1800">
              <a:solidFill>
                <a:srgbClr val="0000FF"/>
              </a:solidFill>
              <a:latin typeface="Open Sans"/>
              <a:ea typeface="Open Sans"/>
              <a:cs typeface="Open Sans"/>
              <a:sym typeface="Open Sans"/>
            </a:endParaRPr>
          </a:p>
          <a:p>
            <a:pPr indent="-342900" lvl="0" marL="457200" rtl="0">
              <a:spcBef>
                <a:spcPts val="0"/>
              </a:spcBef>
              <a:spcAft>
                <a:spcPts val="0"/>
              </a:spcAft>
              <a:buClr>
                <a:srgbClr val="0000FF"/>
              </a:buClr>
              <a:buSzPts val="1800"/>
              <a:buFont typeface="Open Sans"/>
              <a:buAutoNum type="arabicPeriod"/>
            </a:pPr>
            <a:r>
              <a:rPr lang="en" sz="1800">
                <a:solidFill>
                  <a:srgbClr val="0000FF"/>
                </a:solidFill>
                <a:latin typeface="Open Sans"/>
                <a:ea typeface="Open Sans"/>
                <a:cs typeface="Open Sans"/>
                <a:sym typeface="Open Sans"/>
              </a:rPr>
              <a:t>HTML: content and structure of page</a:t>
            </a:r>
            <a:endParaRPr sz="1800">
              <a:solidFill>
                <a:srgbClr val="0000FF"/>
              </a:solidFill>
              <a:latin typeface="Open Sans"/>
              <a:ea typeface="Open Sans"/>
              <a:cs typeface="Open Sans"/>
              <a:sym typeface="Open Sans"/>
            </a:endParaRPr>
          </a:p>
          <a:p>
            <a:pPr indent="-342900" lvl="0" marL="457200" rtl="0">
              <a:spcBef>
                <a:spcPts val="0"/>
              </a:spcBef>
              <a:spcAft>
                <a:spcPts val="0"/>
              </a:spcAft>
              <a:buClr>
                <a:srgbClr val="0000FF"/>
              </a:buClr>
              <a:buSzPts val="1800"/>
              <a:buFont typeface="Open Sans"/>
              <a:buAutoNum type="arabicPeriod"/>
            </a:pPr>
            <a:r>
              <a:rPr lang="en" sz="1800">
                <a:solidFill>
                  <a:srgbClr val="0000FF"/>
                </a:solidFill>
                <a:latin typeface="Open Sans"/>
                <a:ea typeface="Open Sans"/>
                <a:cs typeface="Open Sans"/>
                <a:sym typeface="Open Sans"/>
              </a:rPr>
              <a:t>CSS: adds style</a:t>
            </a:r>
            <a:endParaRPr sz="1800">
              <a:solidFill>
                <a:srgbClr val="0000FF"/>
              </a:solidFill>
              <a:latin typeface="Open Sans"/>
              <a:ea typeface="Open Sans"/>
              <a:cs typeface="Open Sans"/>
              <a:sym typeface="Open Sans"/>
            </a:endParaRPr>
          </a:p>
          <a:p>
            <a:pPr indent="-342900" lvl="0" marL="457200" rtl="0">
              <a:spcBef>
                <a:spcPts val="0"/>
              </a:spcBef>
              <a:spcAft>
                <a:spcPts val="0"/>
              </a:spcAft>
              <a:buClr>
                <a:srgbClr val="0000FF"/>
              </a:buClr>
              <a:buSzPts val="1800"/>
              <a:buFont typeface="Open Sans"/>
              <a:buAutoNum type="arabicPeriod"/>
            </a:pPr>
            <a:r>
              <a:rPr lang="en" sz="1800">
                <a:solidFill>
                  <a:srgbClr val="0000FF"/>
                </a:solidFill>
                <a:latin typeface="Open Sans"/>
                <a:ea typeface="Open Sans"/>
                <a:cs typeface="Open Sans"/>
                <a:sym typeface="Open Sans"/>
              </a:rPr>
              <a:t>JS: gets elements, listens to actions</a:t>
            </a:r>
            <a:endParaRPr sz="1800">
              <a:solidFill>
                <a:srgbClr val="0000FF"/>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Starter Code Structure - </a:t>
            </a:r>
            <a:r>
              <a:rPr b="1" lang="en">
                <a:latin typeface="Open Sans"/>
                <a:ea typeface="Open Sans"/>
                <a:cs typeface="Open Sans"/>
                <a:sym typeface="Open Sans"/>
              </a:rPr>
              <a:t>lib/</a:t>
            </a:r>
            <a:endParaRPr b="1">
              <a:latin typeface="Open Sans"/>
              <a:ea typeface="Open Sans"/>
              <a:cs typeface="Open Sans"/>
              <a:sym typeface="Open Sans"/>
            </a:endParaRPr>
          </a:p>
        </p:txBody>
      </p:sp>
      <p:sp>
        <p:nvSpPr>
          <p:cNvPr id="955" name="Google Shape;955;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000000"/>
                </a:solidFill>
                <a:latin typeface="Consolas"/>
                <a:ea typeface="Consolas"/>
                <a:cs typeface="Consolas"/>
                <a:sym typeface="Consolas"/>
              </a:rPr>
              <a:t>Project</a:t>
            </a:r>
            <a:br>
              <a:rPr lang="en">
                <a:solidFill>
                  <a:srgbClr val="000000"/>
                </a:solidFill>
                <a:latin typeface="Consolas"/>
                <a:ea typeface="Consolas"/>
                <a:cs typeface="Consolas"/>
                <a:sym typeface="Consolas"/>
              </a:rPr>
            </a:br>
            <a:r>
              <a:rPr lang="en">
                <a:solidFill>
                  <a:srgbClr val="999999"/>
                </a:solidFill>
                <a:latin typeface="Consolas"/>
                <a:ea typeface="Consolas"/>
                <a:cs typeface="Consolas"/>
                <a:sym typeface="Consolas"/>
              </a:rPr>
              <a:t> +-- app.yaml</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appengine_config.py</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back-end.py</a:t>
            </a:r>
            <a:br>
              <a:rPr lang="en">
                <a:solidFill>
                  <a:srgbClr val="000000"/>
                </a:solidFill>
                <a:latin typeface="Consolas"/>
                <a:ea typeface="Consolas"/>
                <a:cs typeface="Consolas"/>
                <a:sym typeface="Consolas"/>
              </a:rPr>
            </a:br>
            <a:r>
              <a:rPr lang="en">
                <a:solidFill>
                  <a:srgbClr val="000000"/>
                </a:solidFill>
                <a:latin typeface="Consolas"/>
                <a:ea typeface="Consolas"/>
                <a:cs typeface="Consolas"/>
                <a:sym typeface="Consolas"/>
              </a:rPr>
              <a:t> </a:t>
            </a:r>
            <a:r>
              <a:rPr lang="en">
                <a:solidFill>
                  <a:srgbClr val="999999"/>
                </a:solidFill>
                <a:latin typeface="Consolas"/>
                <a:ea typeface="Consolas"/>
                <a:cs typeface="Consolas"/>
                <a:sym typeface="Consolas"/>
              </a:rPr>
              <a:t>+-- front-end/</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main.html</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main.css</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 main.js</a:t>
            </a:r>
            <a:br>
              <a:rPr lang="en">
                <a:solidFill>
                  <a:srgbClr val="999999"/>
                </a:solidFill>
                <a:latin typeface="Consolas"/>
                <a:ea typeface="Consolas"/>
                <a:cs typeface="Consolas"/>
                <a:sym typeface="Consolas"/>
              </a:rPr>
            </a:br>
            <a:r>
              <a:rPr lang="en">
                <a:solidFill>
                  <a:srgbClr val="000000"/>
                </a:solidFill>
                <a:latin typeface="Consolas"/>
                <a:ea typeface="Consolas"/>
                <a:cs typeface="Consolas"/>
                <a:sym typeface="Consolas"/>
              </a:rPr>
              <a:t> +-- </a:t>
            </a:r>
            <a:r>
              <a:rPr lang="en">
                <a:solidFill>
                  <a:srgbClr val="0000FF"/>
                </a:solidFill>
                <a:latin typeface="Consolas"/>
                <a:ea typeface="Consolas"/>
                <a:cs typeface="Consolas"/>
                <a:sym typeface="Consolas"/>
              </a:rPr>
              <a:t>lib/</a:t>
            </a:r>
            <a:endParaRPr>
              <a:solidFill>
                <a:srgbClr val="0000FF"/>
              </a:solidFill>
            </a:endParaRPr>
          </a:p>
        </p:txBody>
      </p:sp>
      <p:sp>
        <p:nvSpPr>
          <p:cNvPr id="956" name="Google Shape;956;p92"/>
          <p:cNvSpPr/>
          <p:nvPr/>
        </p:nvSpPr>
        <p:spPr>
          <a:xfrm>
            <a:off x="3833125" y="1998536"/>
            <a:ext cx="4824900" cy="23436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Directory of libraries needed by our app (e.g. </a:t>
            </a:r>
            <a:r>
              <a:rPr lang="en" sz="1800">
                <a:latin typeface="Consolas"/>
                <a:ea typeface="Consolas"/>
                <a:cs typeface="Consolas"/>
                <a:sym typeface="Consolas"/>
              </a:rPr>
              <a:t>googleapiclient</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ctr">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rPr lang="en" sz="1800">
                <a:latin typeface="Open Sans"/>
                <a:ea typeface="Open Sans"/>
                <a:cs typeface="Open Sans"/>
                <a:sym typeface="Open Sans"/>
              </a:rPr>
              <a:t>Import declaration is found in </a:t>
            </a:r>
            <a:r>
              <a:rPr lang="en" sz="1800">
                <a:latin typeface="Consolas"/>
                <a:ea typeface="Consolas"/>
                <a:cs typeface="Consolas"/>
                <a:sym typeface="Consolas"/>
              </a:rPr>
              <a:t>appengine_config.py</a:t>
            </a:r>
            <a:endParaRPr sz="1800">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93"/>
          <p:cNvSpPr txBox="1"/>
          <p:nvPr>
            <p:ph idx="1" type="body"/>
          </p:nvPr>
        </p:nvSpPr>
        <p:spPr>
          <a:xfrm>
            <a:off x="311700" y="1076275"/>
            <a:ext cx="8520600" cy="3977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Built with Google Cloud Endpoints, it provides an API you can use in your app to call functions implemented by the Cloud Vision API:</a:t>
            </a:r>
            <a:endParaRPr/>
          </a:p>
          <a:p>
            <a:pPr indent="-317500" lvl="0" marL="457200" rtl="0">
              <a:spcBef>
                <a:spcPts val="1600"/>
              </a:spcBef>
              <a:spcAft>
                <a:spcPts val="0"/>
              </a:spcAft>
              <a:buSzPts val="1400"/>
              <a:buFont typeface="Consolas"/>
              <a:buChar char="●"/>
            </a:pPr>
            <a:r>
              <a:rPr lang="en" sz="1400">
                <a:latin typeface="Consolas"/>
                <a:ea typeface="Consolas"/>
                <a:cs typeface="Consolas"/>
                <a:sym typeface="Consolas"/>
              </a:rPr>
              <a:t>d</a:t>
            </a:r>
            <a:r>
              <a:rPr lang="en" sz="1400">
                <a:latin typeface="Consolas"/>
                <a:ea typeface="Consolas"/>
                <a:cs typeface="Consolas"/>
                <a:sym typeface="Consolas"/>
              </a:rPr>
              <a:t>etect_faces</a:t>
            </a:r>
            <a:endParaRPr sz="1400">
              <a:latin typeface="Consolas"/>
              <a:ea typeface="Consolas"/>
              <a:cs typeface="Consolas"/>
              <a:sym typeface="Consolas"/>
            </a:endParaRPr>
          </a:p>
          <a:p>
            <a:pPr indent="-317500" lvl="0" marL="457200" rtl="0">
              <a:spcBef>
                <a:spcPts val="0"/>
              </a:spcBef>
              <a:spcAft>
                <a:spcPts val="0"/>
              </a:spcAft>
              <a:buSzPts val="1400"/>
              <a:buFont typeface="Consolas"/>
              <a:buChar char="●"/>
            </a:pPr>
            <a:r>
              <a:rPr lang="en" sz="1400">
                <a:latin typeface="Consolas"/>
                <a:ea typeface="Consolas"/>
                <a:cs typeface="Consolas"/>
                <a:sym typeface="Consolas"/>
              </a:rPr>
              <a:t>detect_labels</a:t>
            </a:r>
            <a:endParaRPr sz="1400">
              <a:latin typeface="Consolas"/>
              <a:ea typeface="Consolas"/>
              <a:cs typeface="Consolas"/>
              <a:sym typeface="Consolas"/>
            </a:endParaRPr>
          </a:p>
          <a:p>
            <a:pPr indent="-317500" lvl="0" marL="457200" rtl="0">
              <a:spcBef>
                <a:spcPts val="0"/>
              </a:spcBef>
              <a:spcAft>
                <a:spcPts val="0"/>
              </a:spcAft>
              <a:buSzPts val="1400"/>
              <a:buFont typeface="Consolas"/>
              <a:buChar char="●"/>
            </a:pPr>
            <a:r>
              <a:rPr lang="en" sz="1400">
                <a:latin typeface="Consolas"/>
                <a:ea typeface="Consolas"/>
                <a:cs typeface="Consolas"/>
                <a:sym typeface="Consolas"/>
              </a:rPr>
              <a:t>detect_landmarks</a:t>
            </a:r>
            <a:endParaRPr sz="1400">
              <a:latin typeface="Consolas"/>
              <a:ea typeface="Consolas"/>
              <a:cs typeface="Consolas"/>
              <a:sym typeface="Consolas"/>
            </a:endParaRPr>
          </a:p>
          <a:p>
            <a:pPr indent="-317500" lvl="0" marL="457200" rtl="0">
              <a:spcBef>
                <a:spcPts val="0"/>
              </a:spcBef>
              <a:spcAft>
                <a:spcPts val="0"/>
              </a:spcAft>
              <a:buSzPts val="1400"/>
              <a:buFont typeface="Consolas"/>
              <a:buChar char="●"/>
            </a:pPr>
            <a:r>
              <a:rPr lang="en" sz="1400">
                <a:latin typeface="Consolas"/>
                <a:ea typeface="Consolas"/>
                <a:cs typeface="Consolas"/>
                <a:sym typeface="Consolas"/>
              </a:rPr>
              <a:t>detect_logos</a:t>
            </a:r>
            <a:endParaRPr sz="1400">
              <a:latin typeface="Consolas"/>
              <a:ea typeface="Consolas"/>
              <a:cs typeface="Consolas"/>
              <a:sym typeface="Consolas"/>
            </a:endParaRPr>
          </a:p>
          <a:p>
            <a:pPr indent="-317500" lvl="0" marL="457200" rtl="0">
              <a:spcBef>
                <a:spcPts val="0"/>
              </a:spcBef>
              <a:spcAft>
                <a:spcPts val="0"/>
              </a:spcAft>
              <a:buSzPts val="1400"/>
              <a:buFont typeface="Consolas"/>
              <a:buChar char="●"/>
            </a:pPr>
            <a:r>
              <a:rPr lang="en" sz="1400">
                <a:latin typeface="Consolas"/>
                <a:ea typeface="Consolas"/>
                <a:cs typeface="Consolas"/>
                <a:sym typeface="Consolas"/>
              </a:rPr>
              <a:t>detect_text</a:t>
            </a:r>
            <a:endParaRPr sz="1400">
              <a:latin typeface="Consolas"/>
              <a:ea typeface="Consolas"/>
              <a:cs typeface="Consolas"/>
              <a:sym typeface="Consolas"/>
            </a:endParaRPr>
          </a:p>
          <a:p>
            <a:pPr indent="-317500" lvl="0" marL="457200" rtl="0">
              <a:spcBef>
                <a:spcPts val="0"/>
              </a:spcBef>
              <a:spcAft>
                <a:spcPts val="0"/>
              </a:spcAft>
              <a:buSzPts val="1400"/>
              <a:buFont typeface="Consolas"/>
              <a:buChar char="●"/>
            </a:pPr>
            <a:r>
              <a:rPr lang="en" sz="1400">
                <a:latin typeface="Consolas"/>
                <a:ea typeface="Consolas"/>
                <a:cs typeface="Consolas"/>
                <a:sym typeface="Consolas"/>
              </a:rPr>
              <a:t>detect_properties</a:t>
            </a:r>
            <a:endParaRPr sz="1400">
              <a:latin typeface="Consolas"/>
              <a:ea typeface="Consolas"/>
              <a:cs typeface="Consolas"/>
              <a:sym typeface="Consolas"/>
            </a:endParaRPr>
          </a:p>
          <a:p>
            <a:pPr indent="-317500" lvl="0" marL="457200" rtl="0">
              <a:spcBef>
                <a:spcPts val="0"/>
              </a:spcBef>
              <a:spcAft>
                <a:spcPts val="0"/>
              </a:spcAft>
              <a:buSzPts val="1400"/>
              <a:buFont typeface="Consolas"/>
              <a:buChar char="●"/>
            </a:pPr>
            <a:r>
              <a:rPr lang="en" sz="1400">
                <a:latin typeface="Consolas"/>
                <a:ea typeface="Consolas"/>
                <a:cs typeface="Consolas"/>
                <a:sym typeface="Consolas"/>
              </a:rPr>
              <a:t>detect_web</a:t>
            </a:r>
            <a:endParaRPr sz="1400">
              <a:latin typeface="Consolas"/>
              <a:ea typeface="Consolas"/>
              <a:cs typeface="Consolas"/>
              <a:sym typeface="Consolas"/>
            </a:endParaRPr>
          </a:p>
          <a:p>
            <a:pPr indent="-317500" lvl="0" marL="457200" rtl="0">
              <a:spcBef>
                <a:spcPts val="0"/>
              </a:spcBef>
              <a:spcAft>
                <a:spcPts val="0"/>
              </a:spcAft>
              <a:buSzPts val="1400"/>
              <a:buFont typeface="Consolas"/>
              <a:buChar char="●"/>
            </a:pPr>
            <a:r>
              <a:rPr lang="en" sz="1400">
                <a:latin typeface="Consolas"/>
                <a:ea typeface="Consolas"/>
                <a:cs typeface="Consolas"/>
                <a:sym typeface="Consolas"/>
              </a:rPr>
              <a:t>detect_crop_hints</a:t>
            </a:r>
            <a:endParaRPr sz="1400">
              <a:latin typeface="Consolas"/>
              <a:ea typeface="Consolas"/>
              <a:cs typeface="Consolas"/>
              <a:sym typeface="Consolas"/>
            </a:endParaRPr>
          </a:p>
          <a:p>
            <a:pPr indent="-317500" lvl="0" marL="457200">
              <a:spcBef>
                <a:spcPts val="0"/>
              </a:spcBef>
              <a:spcAft>
                <a:spcPts val="0"/>
              </a:spcAft>
              <a:buSzPts val="1400"/>
              <a:buFont typeface="Consolas"/>
              <a:buChar char="●"/>
            </a:pPr>
            <a:r>
              <a:rPr lang="en" sz="1400">
                <a:latin typeface="Consolas"/>
                <a:ea typeface="Consolas"/>
                <a:cs typeface="Consolas"/>
                <a:sym typeface="Consolas"/>
              </a:rPr>
              <a:t>detect_document</a:t>
            </a:r>
            <a:endParaRPr sz="1400">
              <a:latin typeface="Consolas"/>
              <a:ea typeface="Consolas"/>
              <a:cs typeface="Consolas"/>
              <a:sym typeface="Consolas"/>
            </a:endParaRPr>
          </a:p>
          <a:p>
            <a:pPr indent="0" lvl="0" marL="0" rtl="0">
              <a:spcBef>
                <a:spcPts val="1600"/>
              </a:spcBef>
              <a:spcAft>
                <a:spcPts val="1600"/>
              </a:spcAft>
              <a:buNone/>
            </a:pPr>
            <a:r>
              <a:rPr lang="en"/>
              <a:t>These functions</a:t>
            </a:r>
            <a:r>
              <a:rPr lang="en"/>
              <a:t> accept a link to an image on the Web.</a:t>
            </a:r>
            <a:endParaRPr/>
          </a:p>
        </p:txBody>
      </p:sp>
      <p:sp>
        <p:nvSpPr>
          <p:cNvPr id="962" name="Google Shape;962;p93"/>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The Cloud Vision Wrapper</a:t>
            </a:r>
            <a:endParaRPr sz="300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D9D9D9"/>
                </a:solidFill>
                <a:latin typeface="Slabo 27px"/>
                <a:ea typeface="Slabo 27px"/>
                <a:cs typeface="Slabo 27px"/>
                <a:sym typeface="Slabo 27px"/>
              </a:rPr>
              <a:t>Machine Learning</a:t>
            </a:r>
            <a:endParaRPr>
              <a:solidFill>
                <a:srgbClr val="D9D9D9"/>
              </a:solidFill>
              <a:latin typeface="Open Sans"/>
              <a:ea typeface="Open Sans"/>
              <a:cs typeface="Open Sans"/>
              <a:sym typeface="Open Sans"/>
            </a:endParaRPr>
          </a:p>
        </p:txBody>
      </p:sp>
      <p:sp>
        <p:nvSpPr>
          <p:cNvPr id="134" name="Google Shape;134;p22"/>
          <p:cNvSpPr txBox="1"/>
          <p:nvPr/>
        </p:nvSpPr>
        <p:spPr>
          <a:xfrm>
            <a:off x="4099266" y="2624645"/>
            <a:ext cx="983400" cy="63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FEFEF"/>
                </a:solidFill>
                <a:latin typeface="Roboto Condensed"/>
                <a:ea typeface="Roboto Condensed"/>
                <a:cs typeface="Roboto Condensed"/>
                <a:sym typeface="Roboto Condensed"/>
              </a:rPr>
              <a:t>Collect Data</a:t>
            </a:r>
            <a:endParaRPr sz="1800">
              <a:solidFill>
                <a:srgbClr val="EFEFEF"/>
              </a:solidFill>
              <a:latin typeface="Roboto Condensed"/>
              <a:ea typeface="Roboto Condensed"/>
              <a:cs typeface="Roboto Condensed"/>
              <a:sym typeface="Roboto Condensed"/>
            </a:endParaRPr>
          </a:p>
        </p:txBody>
      </p:sp>
      <p:sp>
        <p:nvSpPr>
          <p:cNvPr id="135" name="Google Shape;135;p22"/>
          <p:cNvSpPr txBox="1"/>
          <p:nvPr/>
        </p:nvSpPr>
        <p:spPr>
          <a:xfrm>
            <a:off x="2416492" y="2816838"/>
            <a:ext cx="12450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FEFEF"/>
                </a:solidFill>
                <a:latin typeface="Roboto Condensed"/>
                <a:ea typeface="Roboto Condensed"/>
                <a:cs typeface="Roboto Condensed"/>
                <a:sym typeface="Roboto Condensed"/>
              </a:rPr>
              <a:t>Define Objective</a:t>
            </a:r>
            <a:endParaRPr sz="1800">
              <a:solidFill>
                <a:srgbClr val="EFEFEF"/>
              </a:solidFill>
              <a:latin typeface="Roboto Condensed"/>
              <a:ea typeface="Roboto Condensed"/>
              <a:cs typeface="Roboto Condensed"/>
              <a:sym typeface="Roboto Condensed"/>
            </a:endParaRPr>
          </a:p>
        </p:txBody>
      </p:sp>
      <p:cxnSp>
        <p:nvCxnSpPr>
          <p:cNvPr id="136" name="Google Shape;136;p22"/>
          <p:cNvCxnSpPr/>
          <p:nvPr/>
        </p:nvCxnSpPr>
        <p:spPr>
          <a:xfrm>
            <a:off x="1841400" y="2419375"/>
            <a:ext cx="780600" cy="0"/>
          </a:xfrm>
          <a:prstGeom prst="straightConnector1">
            <a:avLst/>
          </a:prstGeom>
          <a:noFill/>
          <a:ln cap="flat" cmpd="sng" w="28575">
            <a:solidFill>
              <a:schemeClr val="dk2"/>
            </a:solidFill>
            <a:prstDash val="solid"/>
            <a:round/>
            <a:headEnd len="med" w="med" type="none"/>
            <a:tailEnd len="med" w="med" type="triangle"/>
          </a:ln>
        </p:spPr>
      </p:cxnSp>
      <p:sp>
        <p:nvSpPr>
          <p:cNvPr id="137" name="Google Shape;137;p22"/>
          <p:cNvSpPr txBox="1"/>
          <p:nvPr/>
        </p:nvSpPr>
        <p:spPr>
          <a:xfrm>
            <a:off x="5446039" y="2807964"/>
            <a:ext cx="13959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EEEEE"/>
                </a:solidFill>
                <a:latin typeface="Roboto Condensed"/>
                <a:ea typeface="Roboto Condensed"/>
                <a:cs typeface="Roboto Condensed"/>
                <a:sym typeface="Roboto Condensed"/>
              </a:rPr>
              <a:t>Train and Test Model</a:t>
            </a:r>
            <a:endParaRPr sz="1800">
              <a:solidFill>
                <a:srgbClr val="EEEEEE"/>
              </a:solidFill>
              <a:latin typeface="Roboto Condensed"/>
              <a:ea typeface="Roboto Condensed"/>
              <a:cs typeface="Roboto Condensed"/>
              <a:sym typeface="Roboto Condensed"/>
            </a:endParaRPr>
          </a:p>
        </p:txBody>
      </p:sp>
      <p:cxnSp>
        <p:nvCxnSpPr>
          <p:cNvPr id="138" name="Google Shape;138;p22"/>
          <p:cNvCxnSpPr/>
          <p:nvPr/>
        </p:nvCxnSpPr>
        <p:spPr>
          <a:xfrm>
            <a:off x="5033388" y="2419375"/>
            <a:ext cx="780600" cy="0"/>
          </a:xfrm>
          <a:prstGeom prst="straightConnector1">
            <a:avLst/>
          </a:prstGeom>
          <a:noFill/>
          <a:ln cap="flat" cmpd="sng" w="28575">
            <a:solidFill>
              <a:schemeClr val="dk2"/>
            </a:solidFill>
            <a:prstDash val="solid"/>
            <a:round/>
            <a:headEnd len="med" w="med" type="none"/>
            <a:tailEnd len="med" w="med" type="triangle"/>
          </a:ln>
        </p:spPr>
      </p:cxnSp>
      <p:cxnSp>
        <p:nvCxnSpPr>
          <p:cNvPr id="139" name="Google Shape;139;p22"/>
          <p:cNvCxnSpPr>
            <a:stCxn id="140" idx="2"/>
            <a:endCxn id="134" idx="2"/>
          </p:cNvCxnSpPr>
          <p:nvPr/>
        </p:nvCxnSpPr>
        <p:spPr>
          <a:xfrm rot="5400000">
            <a:off x="6170825" y="1634550"/>
            <a:ext cx="43200" cy="3203100"/>
          </a:xfrm>
          <a:prstGeom prst="bentConnector3">
            <a:avLst>
              <a:gd fmla="val 1082639" name="adj1"/>
            </a:avLst>
          </a:prstGeom>
          <a:noFill/>
          <a:ln cap="flat" cmpd="sng" w="28575">
            <a:solidFill>
              <a:srgbClr val="EFEFEF"/>
            </a:solidFill>
            <a:prstDash val="solid"/>
            <a:round/>
            <a:headEnd len="med" w="med" type="none"/>
            <a:tailEnd len="med" w="med" type="triangle"/>
          </a:ln>
        </p:spPr>
      </p:cxnSp>
      <p:grpSp>
        <p:nvGrpSpPr>
          <p:cNvPr id="141" name="Google Shape;141;p22"/>
          <p:cNvGrpSpPr/>
          <p:nvPr/>
        </p:nvGrpSpPr>
        <p:grpSpPr>
          <a:xfrm>
            <a:off x="6987425" y="2052390"/>
            <a:ext cx="1613100" cy="1162110"/>
            <a:chOff x="6987425" y="2357190"/>
            <a:chExt cx="1613100" cy="1162110"/>
          </a:xfrm>
        </p:grpSpPr>
        <p:sp>
          <p:nvSpPr>
            <p:cNvPr id="142" name="Google Shape;142;p22"/>
            <p:cNvSpPr/>
            <p:nvPr/>
          </p:nvSpPr>
          <p:spPr>
            <a:xfrm>
              <a:off x="7423084" y="2357190"/>
              <a:ext cx="780600" cy="681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Google Shape;140;p22"/>
            <p:cNvSpPr txBox="1"/>
            <p:nvPr/>
          </p:nvSpPr>
          <p:spPr>
            <a:xfrm>
              <a:off x="6987425" y="2994000"/>
              <a:ext cx="1613100" cy="5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EEEEE"/>
                  </a:solidFill>
                  <a:latin typeface="Roboto Condensed"/>
                  <a:ea typeface="Roboto Condensed"/>
                  <a:cs typeface="Roboto Condensed"/>
                  <a:sym typeface="Roboto Condensed"/>
                </a:rPr>
                <a:t>Predict</a:t>
              </a:r>
              <a:endParaRPr sz="1800">
                <a:solidFill>
                  <a:srgbClr val="EEEEEE"/>
                </a:solidFill>
                <a:latin typeface="Roboto Condensed"/>
                <a:ea typeface="Roboto Condensed"/>
                <a:cs typeface="Roboto Condensed"/>
                <a:sym typeface="Roboto Condensed"/>
              </a:endParaRPr>
            </a:p>
          </p:txBody>
        </p:sp>
      </p:grpSp>
      <p:cxnSp>
        <p:nvCxnSpPr>
          <p:cNvPr id="143" name="Google Shape;143;p22"/>
          <p:cNvCxnSpPr/>
          <p:nvPr/>
        </p:nvCxnSpPr>
        <p:spPr>
          <a:xfrm>
            <a:off x="6501588" y="2419363"/>
            <a:ext cx="780600" cy="0"/>
          </a:xfrm>
          <a:prstGeom prst="straightConnector1">
            <a:avLst/>
          </a:prstGeom>
          <a:noFill/>
          <a:ln cap="flat" cmpd="sng" w="28575">
            <a:solidFill>
              <a:schemeClr val="dk2"/>
            </a:solidFill>
            <a:prstDash val="solid"/>
            <a:round/>
            <a:headEnd len="med" w="med" type="none"/>
            <a:tailEnd len="med" w="med" type="triangle"/>
          </a:ln>
        </p:spPr>
      </p:cxnSp>
      <p:cxnSp>
        <p:nvCxnSpPr>
          <p:cNvPr id="144" name="Google Shape;144;p22"/>
          <p:cNvCxnSpPr>
            <a:stCxn id="142" idx="0"/>
            <a:endCxn id="145" idx="0"/>
          </p:cNvCxnSpPr>
          <p:nvPr/>
        </p:nvCxnSpPr>
        <p:spPr>
          <a:xfrm flipH="1" rot="5400000">
            <a:off x="4579384" y="-1181610"/>
            <a:ext cx="96000" cy="6372000"/>
          </a:xfrm>
          <a:prstGeom prst="bentConnector3">
            <a:avLst>
              <a:gd fmla="val 585901" name="adj1"/>
            </a:avLst>
          </a:prstGeom>
          <a:noFill/>
          <a:ln cap="flat" cmpd="sng" w="28575">
            <a:solidFill>
              <a:srgbClr val="EFEFEF"/>
            </a:solidFill>
            <a:prstDash val="solid"/>
            <a:round/>
            <a:headEnd len="med" w="med" type="none"/>
            <a:tailEnd len="med" w="med" type="triangle"/>
          </a:ln>
        </p:spPr>
      </p:cxnSp>
      <p:grpSp>
        <p:nvGrpSpPr>
          <p:cNvPr id="146" name="Google Shape;146;p22"/>
          <p:cNvGrpSpPr/>
          <p:nvPr/>
        </p:nvGrpSpPr>
        <p:grpSpPr>
          <a:xfrm>
            <a:off x="744400" y="1956400"/>
            <a:ext cx="1339500" cy="1089128"/>
            <a:chOff x="744400" y="2261200"/>
            <a:chExt cx="1339500" cy="1089128"/>
          </a:xfrm>
        </p:grpSpPr>
        <p:sp>
          <p:nvSpPr>
            <p:cNvPr id="145" name="Google Shape;145;p22"/>
            <p:cNvSpPr/>
            <p:nvPr/>
          </p:nvSpPr>
          <p:spPr>
            <a:xfrm>
              <a:off x="1051045" y="2261200"/>
              <a:ext cx="780600" cy="68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7" name="Google Shape;147;p22"/>
            <p:cNvSpPr txBox="1"/>
            <p:nvPr/>
          </p:nvSpPr>
          <p:spPr>
            <a:xfrm>
              <a:off x="744400" y="3102228"/>
              <a:ext cx="13395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FEFEF"/>
                  </a:solidFill>
                  <a:latin typeface="Roboto Condensed"/>
                  <a:ea typeface="Roboto Condensed"/>
                  <a:cs typeface="Roboto Condensed"/>
                  <a:sym typeface="Roboto Condensed"/>
                </a:rPr>
                <a:t>Focus on User</a:t>
              </a:r>
              <a:endParaRPr sz="1800">
                <a:solidFill>
                  <a:srgbClr val="EFEFEF"/>
                </a:solidFill>
                <a:latin typeface="Roboto Condensed"/>
                <a:ea typeface="Roboto Condensed"/>
                <a:cs typeface="Roboto Condensed"/>
                <a:sym typeface="Roboto Condensed"/>
              </a:endParaRPr>
            </a:p>
          </p:txBody>
        </p:sp>
      </p:grpSp>
      <p:cxnSp>
        <p:nvCxnSpPr>
          <p:cNvPr id="148" name="Google Shape;148;p22"/>
          <p:cNvCxnSpPr/>
          <p:nvPr/>
        </p:nvCxnSpPr>
        <p:spPr>
          <a:xfrm>
            <a:off x="3419500" y="2419375"/>
            <a:ext cx="780600" cy="0"/>
          </a:xfrm>
          <a:prstGeom prst="straightConnector1">
            <a:avLst/>
          </a:prstGeom>
          <a:noFill/>
          <a:ln cap="flat" cmpd="sng" w="28575">
            <a:solidFill>
              <a:schemeClr val="dk2"/>
            </a:solidFill>
            <a:prstDash val="solid"/>
            <a:round/>
            <a:headEnd len="med" w="med" type="none"/>
            <a:tailEnd len="med" w="med" type="triangle"/>
          </a:ln>
        </p:spPr>
      </p:cxnSp>
      <p:sp>
        <p:nvSpPr>
          <p:cNvPr id="149" name="Google Shape;149;p22"/>
          <p:cNvSpPr txBox="1"/>
          <p:nvPr>
            <p:ph idx="1" type="body"/>
          </p:nvPr>
        </p:nvSpPr>
        <p:spPr>
          <a:xfrm>
            <a:off x="676125" y="4123325"/>
            <a:ext cx="7831800" cy="47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D9D9D9"/>
                </a:solidFill>
                <a:latin typeface="Roboto Condensed"/>
                <a:ea typeface="Roboto Condensed"/>
                <a:cs typeface="Roboto Condensed"/>
                <a:sym typeface="Roboto Condensed"/>
              </a:rPr>
              <a:t>System learns patterns from data</a:t>
            </a:r>
            <a:endParaRPr sz="2400">
              <a:solidFill>
                <a:srgbClr val="D9D9D9"/>
              </a:solidFill>
              <a:latin typeface="Roboto Condensed"/>
              <a:ea typeface="Roboto Condensed"/>
              <a:cs typeface="Roboto Condensed"/>
              <a:sym typeface="Roboto Condensed"/>
            </a:endParaRPr>
          </a:p>
        </p:txBody>
      </p:sp>
      <p:pic>
        <p:nvPicPr>
          <p:cNvPr id="150" name="Google Shape;150;p22"/>
          <p:cNvPicPr preferRelativeResize="0"/>
          <p:nvPr/>
        </p:nvPicPr>
        <p:blipFill>
          <a:blip r:embed="rId3">
            <a:alphaModFix/>
          </a:blip>
          <a:stretch>
            <a:fillRect/>
          </a:stretch>
        </p:blipFill>
        <p:spPr>
          <a:xfrm>
            <a:off x="1089600" y="2015875"/>
            <a:ext cx="649100" cy="649100"/>
          </a:xfrm>
          <a:prstGeom prst="rect">
            <a:avLst/>
          </a:prstGeom>
          <a:noFill/>
          <a:ln>
            <a:noFill/>
          </a:ln>
        </p:spPr>
      </p:pic>
      <p:pic>
        <p:nvPicPr>
          <p:cNvPr id="151" name="Google Shape;151;p22"/>
          <p:cNvPicPr preferRelativeResize="0"/>
          <p:nvPr/>
        </p:nvPicPr>
        <p:blipFill>
          <a:blip r:embed="rId4">
            <a:alphaModFix/>
          </a:blip>
          <a:stretch>
            <a:fillRect/>
          </a:stretch>
        </p:blipFill>
        <p:spPr>
          <a:xfrm>
            <a:off x="2696200" y="2015875"/>
            <a:ext cx="649100" cy="649100"/>
          </a:xfrm>
          <a:prstGeom prst="rect">
            <a:avLst/>
          </a:prstGeom>
          <a:noFill/>
          <a:ln>
            <a:noFill/>
          </a:ln>
        </p:spPr>
      </p:pic>
      <p:pic>
        <p:nvPicPr>
          <p:cNvPr id="152" name="Google Shape;152;p22"/>
          <p:cNvPicPr preferRelativeResize="0"/>
          <p:nvPr/>
        </p:nvPicPr>
        <p:blipFill>
          <a:blip r:embed="rId5">
            <a:alphaModFix/>
          </a:blip>
          <a:stretch>
            <a:fillRect/>
          </a:stretch>
        </p:blipFill>
        <p:spPr>
          <a:xfrm>
            <a:off x="7502100" y="2015875"/>
            <a:ext cx="649100" cy="649100"/>
          </a:xfrm>
          <a:prstGeom prst="rect">
            <a:avLst/>
          </a:prstGeom>
          <a:noFill/>
          <a:ln>
            <a:noFill/>
          </a:ln>
        </p:spPr>
      </p:pic>
      <p:pic>
        <p:nvPicPr>
          <p:cNvPr id="153" name="Google Shape;153;p22"/>
          <p:cNvPicPr preferRelativeResize="0"/>
          <p:nvPr/>
        </p:nvPicPr>
        <p:blipFill>
          <a:blip r:embed="rId6">
            <a:alphaModFix/>
          </a:blip>
          <a:stretch>
            <a:fillRect/>
          </a:stretch>
        </p:blipFill>
        <p:spPr>
          <a:xfrm>
            <a:off x="5804050" y="2000450"/>
            <a:ext cx="649100" cy="649100"/>
          </a:xfrm>
          <a:prstGeom prst="rect">
            <a:avLst/>
          </a:prstGeom>
          <a:noFill/>
          <a:ln>
            <a:noFill/>
          </a:ln>
        </p:spPr>
      </p:pic>
      <p:pic>
        <p:nvPicPr>
          <p:cNvPr id="154" name="Google Shape;154;p22"/>
          <p:cNvPicPr preferRelativeResize="0"/>
          <p:nvPr/>
        </p:nvPicPr>
        <p:blipFill>
          <a:blip r:embed="rId7">
            <a:alphaModFix/>
          </a:blip>
          <a:stretch>
            <a:fillRect/>
          </a:stretch>
        </p:blipFill>
        <p:spPr>
          <a:xfrm>
            <a:off x="4286051" y="2052400"/>
            <a:ext cx="649100" cy="649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functions in the API can be called from your code as follows:</a:t>
            </a:r>
            <a:endParaRPr/>
          </a:p>
          <a:p>
            <a:pPr indent="0" lvl="0" marL="0" rtl="0">
              <a:spcBef>
                <a:spcPts val="1600"/>
              </a:spcBef>
              <a:spcAft>
                <a:spcPts val="0"/>
              </a:spcAft>
              <a:buNone/>
            </a:pPr>
            <a:r>
              <a:rPr lang="en">
                <a:solidFill>
                  <a:srgbClr val="222222"/>
                </a:solidFill>
                <a:highlight>
                  <a:srgbClr val="FFFFFF"/>
                </a:highlight>
                <a:latin typeface="Consolas"/>
                <a:ea typeface="Consolas"/>
                <a:cs typeface="Consolas"/>
                <a:sym typeface="Consolas"/>
              </a:rPr>
              <a:t>request_url = wrapper_url + '/' + function_req_map[feature]</a:t>
            </a:r>
            <a:br>
              <a:rPr lang="en">
                <a:latin typeface="Consolas"/>
                <a:ea typeface="Consolas"/>
                <a:cs typeface="Consolas"/>
                <a:sym typeface="Consolas"/>
              </a:rPr>
            </a:br>
            <a:r>
              <a:rPr lang="en">
                <a:solidFill>
                  <a:srgbClr val="222222"/>
                </a:solidFill>
                <a:highlight>
                  <a:srgbClr val="FFFFFF"/>
                </a:highlight>
                <a:latin typeface="Consolas"/>
                <a:ea typeface="Consolas"/>
                <a:cs typeface="Consolas"/>
                <a:sym typeface="Consolas"/>
              </a:rPr>
              <a:t>                      + '?imageURL=' + </a:t>
            </a:r>
            <a:r>
              <a:rPr i="1" lang="en">
                <a:solidFill>
                  <a:srgbClr val="222222"/>
                </a:solidFill>
                <a:highlight>
                  <a:srgbClr val="FFFFFF"/>
                </a:highlight>
                <a:latin typeface="Consolas"/>
                <a:ea typeface="Consolas"/>
                <a:cs typeface="Consolas"/>
                <a:sym typeface="Consolas"/>
              </a:rPr>
              <a:t>uri</a:t>
            </a:r>
            <a:r>
              <a:rPr lang="en">
                <a:solidFill>
                  <a:srgbClr val="222222"/>
                </a:solidFill>
                <a:highlight>
                  <a:srgbClr val="FFFFFF"/>
                </a:highlight>
                <a:latin typeface="Consolas"/>
                <a:ea typeface="Consolas"/>
                <a:cs typeface="Consolas"/>
                <a:sym typeface="Consolas"/>
              </a:rPr>
              <a:t> + '&amp;key=' + </a:t>
            </a:r>
            <a:r>
              <a:rPr i="1" lang="en">
                <a:solidFill>
                  <a:srgbClr val="222222"/>
                </a:solidFill>
                <a:highlight>
                  <a:srgbClr val="FFFFFF"/>
                </a:highlight>
                <a:latin typeface="Consolas"/>
                <a:ea typeface="Consolas"/>
                <a:cs typeface="Consolas"/>
                <a:sym typeface="Consolas"/>
              </a:rPr>
              <a:t>api_key</a:t>
            </a:r>
            <a:br>
              <a:rPr lang="en">
                <a:latin typeface="Consolas"/>
                <a:ea typeface="Consolas"/>
                <a:cs typeface="Consolas"/>
                <a:sym typeface="Consolas"/>
              </a:rPr>
            </a:br>
            <a:r>
              <a:rPr lang="en">
                <a:solidFill>
                  <a:srgbClr val="222222"/>
                </a:solidFill>
                <a:highlight>
                  <a:srgbClr val="FFFFFF"/>
                </a:highlight>
                <a:latin typeface="Consolas"/>
                <a:ea typeface="Consolas"/>
                <a:cs typeface="Consolas"/>
                <a:sym typeface="Consolas"/>
              </a:rPr>
              <a:t>request = urllib2.Request(request_url)</a:t>
            </a:r>
            <a:br>
              <a:rPr lang="en">
                <a:solidFill>
                  <a:srgbClr val="222222"/>
                </a:solidFill>
                <a:highlight>
                  <a:srgbClr val="FFFFFF"/>
                </a:highlight>
                <a:latin typeface="Consolas"/>
                <a:ea typeface="Consolas"/>
                <a:cs typeface="Consolas"/>
                <a:sym typeface="Consolas"/>
              </a:rPr>
            </a:br>
            <a:r>
              <a:rPr lang="en">
                <a:solidFill>
                  <a:srgbClr val="222222"/>
                </a:solidFill>
                <a:highlight>
                  <a:srgbClr val="FFFFFF"/>
                </a:highlight>
                <a:latin typeface="Consolas"/>
                <a:ea typeface="Consolas"/>
                <a:cs typeface="Consolas"/>
                <a:sym typeface="Consolas"/>
              </a:rPr>
              <a:t>response = urllib2.urlopen(request).read()</a:t>
            </a:r>
            <a:endParaRPr>
              <a:solidFill>
                <a:srgbClr val="222222"/>
              </a:solidFill>
              <a:highlight>
                <a:srgbClr val="FFFFFF"/>
              </a:highlight>
              <a:latin typeface="Consolas"/>
              <a:ea typeface="Consolas"/>
              <a:cs typeface="Consolas"/>
              <a:sym typeface="Consolas"/>
            </a:endParaRPr>
          </a:p>
          <a:p>
            <a:pPr indent="-317500" lvl="0" marL="457200" rtl="0">
              <a:spcBef>
                <a:spcPts val="1600"/>
              </a:spcBef>
              <a:spcAft>
                <a:spcPts val="0"/>
              </a:spcAft>
              <a:buSzPts val="1400"/>
              <a:buChar char="●"/>
            </a:pPr>
            <a:r>
              <a:rPr lang="en" sz="1400">
                <a:latin typeface="Consolas"/>
                <a:ea typeface="Consolas"/>
                <a:cs typeface="Consolas"/>
                <a:sym typeface="Consolas"/>
              </a:rPr>
              <a:t>wrapper_url</a:t>
            </a:r>
            <a:r>
              <a:rPr lang="en" sz="1400"/>
              <a:t> refers to the URL of the Cloud Vision Wrapper.</a:t>
            </a:r>
            <a:endParaRPr sz="1400"/>
          </a:p>
          <a:p>
            <a:pPr indent="-317500" lvl="0" marL="457200" rtl="0">
              <a:spcBef>
                <a:spcPts val="0"/>
              </a:spcBef>
              <a:spcAft>
                <a:spcPts val="0"/>
              </a:spcAft>
              <a:buSzPts val="1400"/>
              <a:buChar char="●"/>
            </a:pPr>
            <a:r>
              <a:rPr lang="en" sz="1400">
                <a:solidFill>
                  <a:srgbClr val="222222"/>
                </a:solidFill>
                <a:highlight>
                  <a:schemeClr val="lt1"/>
                </a:highlight>
                <a:latin typeface="Consolas"/>
                <a:ea typeface="Consolas"/>
                <a:cs typeface="Consolas"/>
                <a:sym typeface="Consolas"/>
              </a:rPr>
              <a:t>function_req_map[feature]</a:t>
            </a:r>
            <a:r>
              <a:rPr lang="en" sz="1400"/>
              <a:t> is the name of the specific API you want to call (e.g., </a:t>
            </a:r>
            <a:r>
              <a:rPr lang="en" sz="1400">
                <a:solidFill>
                  <a:srgbClr val="222222"/>
                </a:solidFill>
                <a:highlight>
                  <a:schemeClr val="lt1"/>
                </a:highlight>
                <a:latin typeface="Consolas"/>
                <a:ea typeface="Consolas"/>
                <a:cs typeface="Consolas"/>
                <a:sym typeface="Consolas"/>
              </a:rPr>
              <a:t>detectFaces</a:t>
            </a:r>
            <a:r>
              <a:rPr lang="en" sz="1400"/>
              <a:t>).</a:t>
            </a:r>
            <a:endParaRPr sz="1400"/>
          </a:p>
          <a:p>
            <a:pPr indent="-317500" lvl="0" marL="457200" rtl="0">
              <a:spcBef>
                <a:spcPts val="0"/>
              </a:spcBef>
              <a:spcAft>
                <a:spcPts val="0"/>
              </a:spcAft>
              <a:buSzPts val="1400"/>
              <a:buChar char="●"/>
            </a:pPr>
            <a:r>
              <a:rPr i="1" lang="en" sz="1400">
                <a:latin typeface="Consolas"/>
                <a:ea typeface="Consolas"/>
                <a:cs typeface="Consolas"/>
                <a:sym typeface="Consolas"/>
              </a:rPr>
              <a:t>uri</a:t>
            </a:r>
            <a:r>
              <a:rPr lang="en" sz="1400"/>
              <a:t> is the URL of the image you want to classify.</a:t>
            </a:r>
            <a:endParaRPr sz="1400"/>
          </a:p>
          <a:p>
            <a:pPr indent="-317500" lvl="0" marL="457200" rtl="0">
              <a:spcBef>
                <a:spcPts val="0"/>
              </a:spcBef>
              <a:spcAft>
                <a:spcPts val="0"/>
              </a:spcAft>
              <a:buSzPts val="1400"/>
              <a:buChar char="●"/>
            </a:pPr>
            <a:r>
              <a:rPr i="1" lang="en" sz="1400">
                <a:latin typeface="Consolas"/>
                <a:ea typeface="Consolas"/>
                <a:cs typeface="Consolas"/>
                <a:sym typeface="Consolas"/>
              </a:rPr>
              <a:t>api_key</a:t>
            </a:r>
            <a:r>
              <a:rPr lang="en" sz="1400"/>
              <a:t> is the API key.</a:t>
            </a:r>
            <a:endParaRPr sz="1400"/>
          </a:p>
          <a:p>
            <a:pPr indent="-317500" lvl="0" marL="457200" rtl="0">
              <a:spcBef>
                <a:spcPts val="0"/>
              </a:spcBef>
              <a:spcAft>
                <a:spcPts val="0"/>
              </a:spcAft>
              <a:buSzPts val="1400"/>
              <a:buChar char="●"/>
            </a:pPr>
            <a:r>
              <a:rPr lang="en" sz="1400">
                <a:latin typeface="Consolas"/>
                <a:ea typeface="Consolas"/>
                <a:cs typeface="Consolas"/>
                <a:sym typeface="Consolas"/>
              </a:rPr>
              <a:t>urllib2.</a:t>
            </a:r>
            <a:r>
              <a:rPr lang="en" sz="1400">
                <a:solidFill>
                  <a:srgbClr val="222222"/>
                </a:solidFill>
                <a:highlight>
                  <a:srgbClr val="FFFFFF"/>
                </a:highlight>
                <a:latin typeface="Consolas"/>
                <a:ea typeface="Consolas"/>
                <a:cs typeface="Consolas"/>
                <a:sym typeface="Consolas"/>
              </a:rPr>
              <a:t>Request</a:t>
            </a:r>
            <a:r>
              <a:rPr lang="en" sz="1400"/>
              <a:t> constructs the request to the API.</a:t>
            </a:r>
            <a:endParaRPr sz="1400"/>
          </a:p>
          <a:p>
            <a:pPr indent="-317500" lvl="0" marL="457200">
              <a:spcBef>
                <a:spcPts val="0"/>
              </a:spcBef>
              <a:spcAft>
                <a:spcPts val="0"/>
              </a:spcAft>
              <a:buSzPts val="1400"/>
              <a:buChar char="●"/>
            </a:pPr>
            <a:r>
              <a:rPr lang="en" sz="1400">
                <a:latin typeface="Consolas"/>
                <a:ea typeface="Consolas"/>
                <a:cs typeface="Consolas"/>
                <a:sym typeface="Consolas"/>
              </a:rPr>
              <a:t>urllib2.</a:t>
            </a:r>
            <a:r>
              <a:rPr lang="en" sz="1400">
                <a:solidFill>
                  <a:srgbClr val="222222"/>
                </a:solidFill>
                <a:highlight>
                  <a:srgbClr val="FFFFFF"/>
                </a:highlight>
                <a:latin typeface="Consolas"/>
                <a:ea typeface="Consolas"/>
                <a:cs typeface="Consolas"/>
                <a:sym typeface="Consolas"/>
              </a:rPr>
              <a:t>urlopen</a:t>
            </a:r>
            <a:r>
              <a:rPr lang="en" sz="1400"/>
              <a:t> captures the response returned by the API.</a:t>
            </a:r>
            <a:endParaRPr sz="1400"/>
          </a:p>
        </p:txBody>
      </p:sp>
      <p:sp>
        <p:nvSpPr>
          <p:cNvPr id="968" name="Google Shape;968;p94"/>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Calling a Function from the Cloud Vision Wrapper</a:t>
            </a:r>
            <a:endParaRPr sz="3000">
              <a:solidFill>
                <a:srgbClr val="FFFFFF"/>
              </a:solidFill>
              <a:latin typeface="Oswald"/>
              <a:ea typeface="Oswald"/>
              <a:cs typeface="Oswald"/>
              <a:sym typeface="Oswa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Each of the </a:t>
            </a:r>
            <a:r>
              <a:rPr lang="en">
                <a:latin typeface="Consolas"/>
                <a:ea typeface="Consolas"/>
                <a:cs typeface="Consolas"/>
                <a:sym typeface="Consolas"/>
              </a:rPr>
              <a:t>detect</a:t>
            </a:r>
            <a:r>
              <a:rPr lang="en"/>
              <a:t> functions in the wrapper follows a similar pattern:</a:t>
            </a:r>
            <a:endParaRPr/>
          </a:p>
          <a:p>
            <a:pPr indent="-342900" lvl="0" marL="457200" rtl="0">
              <a:spcBef>
                <a:spcPts val="1600"/>
              </a:spcBef>
              <a:spcAft>
                <a:spcPts val="0"/>
              </a:spcAft>
              <a:buSzPts val="1800"/>
              <a:buFont typeface="Open Sans"/>
              <a:buAutoNum type="arabicPeriod"/>
            </a:pPr>
            <a:r>
              <a:rPr lang="en">
                <a:latin typeface="Open Sans"/>
                <a:ea typeface="Open Sans"/>
                <a:cs typeface="Open Sans"/>
                <a:sym typeface="Open Sans"/>
              </a:rPr>
              <a:t>Check if the image at input url is null; if so, throw an exception.</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Set up the Cloud Vision API client.</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Read in provided input image.</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Check for unsafe content in the image; if unsafe content is found, return without calling API detection functions.</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Call the Cloud Vision API to detect labels using the client in step 2.</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Extract labels from result object.</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Return labels.</a:t>
            </a:r>
            <a:endParaRPr>
              <a:latin typeface="Open Sans"/>
              <a:ea typeface="Open Sans"/>
              <a:cs typeface="Open Sans"/>
              <a:sym typeface="Open Sans"/>
            </a:endParaRPr>
          </a:p>
        </p:txBody>
      </p:sp>
      <p:sp>
        <p:nvSpPr>
          <p:cNvPr id="974" name="Google Shape;974;p95"/>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Detect </a:t>
            </a:r>
            <a:r>
              <a:rPr lang="en" sz="3000">
                <a:solidFill>
                  <a:srgbClr val="FFFFFF"/>
                </a:solidFill>
                <a:latin typeface="Oswald"/>
                <a:ea typeface="Oswald"/>
                <a:cs typeface="Oswald"/>
                <a:sym typeface="Oswald"/>
              </a:rPr>
              <a:t>Functions in the Cloud Vision Wrapper</a:t>
            </a:r>
            <a:endParaRPr sz="3000">
              <a:solidFill>
                <a:srgbClr val="FFFFFF"/>
              </a:solidFill>
              <a:latin typeface="Oswald"/>
              <a:ea typeface="Oswald"/>
              <a:cs typeface="Oswald"/>
              <a:sym typeface="Oswa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96"/>
          <p:cNvSpPr txBox="1"/>
          <p:nvPr>
            <p:ph idx="1" type="body"/>
          </p:nvPr>
        </p:nvSpPr>
        <p:spPr>
          <a:xfrm>
            <a:off x="311700" y="1152475"/>
            <a:ext cx="8520600" cy="382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900">
                <a:solidFill>
                  <a:srgbClr val="000000"/>
                </a:solidFill>
                <a:latin typeface="Open Sans"/>
                <a:ea typeface="Open Sans"/>
                <a:cs typeface="Open Sans"/>
                <a:sym typeface="Open Sans"/>
              </a:rPr>
              <a:t>Front-end</a:t>
            </a:r>
            <a:r>
              <a:rPr lang="en" sz="1900">
                <a:solidFill>
                  <a:srgbClr val="000000"/>
                </a:solidFill>
              </a:rPr>
              <a:t>: Modify the user interface (look-and-feel) part of the app, e.g.:</a:t>
            </a:r>
            <a:endParaRPr sz="1900">
              <a:solidFill>
                <a:srgbClr val="000000"/>
              </a:solidFill>
            </a:endParaRPr>
          </a:p>
          <a:p>
            <a:pPr indent="-342900" lvl="0" marL="457200" rtl="0">
              <a:spcBef>
                <a:spcPts val="0"/>
              </a:spcBef>
              <a:spcAft>
                <a:spcPts val="0"/>
              </a:spcAft>
              <a:buSzPts val="1800"/>
              <a:buChar char="●"/>
            </a:pPr>
            <a:r>
              <a:rPr lang="en"/>
              <a:t>Change colors; move input field; change options’ display; restyle results page</a:t>
            </a:r>
            <a:endParaRPr/>
          </a:p>
          <a:p>
            <a:pPr indent="-342900" lvl="0" marL="457200" rtl="0">
              <a:spcBef>
                <a:spcPts val="0"/>
              </a:spcBef>
              <a:spcAft>
                <a:spcPts val="0"/>
              </a:spcAft>
              <a:buSzPts val="1800"/>
              <a:buChar char="●"/>
            </a:pPr>
            <a:r>
              <a:rPr lang="en"/>
              <a:t>Allow the user to upload multiple images at a time; return results in downloadable files (one for each photo)</a:t>
            </a:r>
            <a:endParaRPr/>
          </a:p>
          <a:p>
            <a:pPr indent="0" lvl="0" marL="0" rtl="0">
              <a:spcBef>
                <a:spcPts val="1600"/>
              </a:spcBef>
              <a:spcAft>
                <a:spcPts val="0"/>
              </a:spcAft>
              <a:buNone/>
            </a:pPr>
            <a:r>
              <a:rPr b="1" lang="en" sz="1900">
                <a:solidFill>
                  <a:srgbClr val="000000"/>
                </a:solidFill>
                <a:latin typeface="Open Sans"/>
                <a:ea typeface="Open Sans"/>
                <a:cs typeface="Open Sans"/>
                <a:sym typeface="Open Sans"/>
              </a:rPr>
              <a:t>Back-end</a:t>
            </a:r>
            <a:r>
              <a:rPr lang="en" sz="1900">
                <a:solidFill>
                  <a:srgbClr val="000000"/>
                </a:solidFill>
              </a:rPr>
              <a:t>: Modify calls to Vision wrapper, result parsing and printing, e.g.:</a:t>
            </a:r>
            <a:endParaRPr sz="1900">
              <a:solidFill>
                <a:srgbClr val="000000"/>
              </a:solidFill>
            </a:endParaRPr>
          </a:p>
          <a:p>
            <a:pPr indent="-342900" lvl="0" marL="457200" rtl="0">
              <a:spcBef>
                <a:spcPts val="0"/>
              </a:spcBef>
              <a:spcAft>
                <a:spcPts val="0"/>
              </a:spcAft>
              <a:buSzPts val="1800"/>
              <a:buChar char="●"/>
            </a:pPr>
            <a:r>
              <a:rPr lang="en"/>
              <a:t>Change the formatting of Cloud Vision wrapper results for printing</a:t>
            </a:r>
            <a:endParaRPr/>
          </a:p>
          <a:p>
            <a:pPr indent="-342900" lvl="0" marL="457200" rtl="0">
              <a:spcBef>
                <a:spcPts val="0"/>
              </a:spcBef>
              <a:spcAft>
                <a:spcPts val="0"/>
              </a:spcAft>
              <a:buSzPts val="1800"/>
              <a:buChar char="●"/>
            </a:pPr>
            <a:r>
              <a:rPr lang="en"/>
              <a:t>Add recommendations to the user according to results. For example, if the user requests “Label Detection” and one of the labels is “city,” suggest they try “Landmark Detection” as well to get more specific labels.</a:t>
            </a:r>
            <a:endParaRPr/>
          </a:p>
          <a:p>
            <a:pPr indent="0" lvl="0" marL="0" rtl="0">
              <a:spcBef>
                <a:spcPts val="1600"/>
              </a:spcBef>
              <a:spcAft>
                <a:spcPts val="1600"/>
              </a:spcAft>
              <a:buNone/>
            </a:pPr>
            <a:r>
              <a:rPr i="1" lang="en"/>
              <a:t>Consult the </a:t>
            </a:r>
            <a:r>
              <a:rPr i="1" lang="en" u="sng">
                <a:solidFill>
                  <a:schemeClr val="accent5"/>
                </a:solidFill>
                <a:hlinkClick r:id="rId3"/>
              </a:rPr>
              <a:t>Web App Student Guide</a:t>
            </a:r>
            <a:r>
              <a:rPr i="1" lang="en"/>
              <a:t> for guidance while working on your project</a:t>
            </a:r>
            <a:endParaRPr i="1"/>
          </a:p>
        </p:txBody>
      </p:sp>
      <p:sp>
        <p:nvSpPr>
          <p:cNvPr id="980" name="Google Shape;980;p96"/>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Project Ideas</a:t>
            </a:r>
            <a:endParaRPr sz="3000">
              <a:solidFill>
                <a:srgbClr val="FFFFFF"/>
              </a:solidFill>
              <a:latin typeface="Oswald"/>
              <a:ea typeface="Oswald"/>
              <a:cs typeface="Oswald"/>
              <a:sym typeface="Oswa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What changes did you make to the app?</a:t>
            </a:r>
            <a:endParaRPr/>
          </a:p>
          <a:p>
            <a:pPr indent="-342900" lvl="0" marL="457200" rtl="0">
              <a:spcBef>
                <a:spcPts val="0"/>
              </a:spcBef>
              <a:spcAft>
                <a:spcPts val="0"/>
              </a:spcAft>
              <a:buSzPts val="1800"/>
              <a:buChar char="●"/>
            </a:pPr>
            <a:r>
              <a:rPr lang="en"/>
              <a:t>What successes did you achieve?</a:t>
            </a:r>
            <a:endParaRPr/>
          </a:p>
          <a:p>
            <a:pPr indent="-342900" lvl="0" marL="457200" rtl="0">
              <a:spcBef>
                <a:spcPts val="0"/>
              </a:spcBef>
              <a:spcAft>
                <a:spcPts val="0"/>
              </a:spcAft>
              <a:buSzPts val="1800"/>
              <a:buChar char="●"/>
            </a:pPr>
            <a:r>
              <a:rPr lang="en"/>
              <a:t>What challenges did you face?</a:t>
            </a:r>
            <a:endParaRPr/>
          </a:p>
          <a:p>
            <a:pPr indent="-342900" lvl="0" marL="457200">
              <a:spcBef>
                <a:spcPts val="0"/>
              </a:spcBef>
              <a:spcAft>
                <a:spcPts val="0"/>
              </a:spcAft>
              <a:buSzPts val="1800"/>
              <a:buChar char="●"/>
            </a:pPr>
            <a:r>
              <a:rPr lang="en"/>
              <a:t>How did using an API simplify the process of building an image-recognition app?</a:t>
            </a:r>
            <a:endParaRPr/>
          </a:p>
        </p:txBody>
      </p:sp>
      <p:sp>
        <p:nvSpPr>
          <p:cNvPr id="986" name="Google Shape;986;p97"/>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Presenting our Apps</a:t>
            </a:r>
            <a:endParaRPr sz="3000">
              <a:solidFill>
                <a:srgbClr val="FFFFFF"/>
              </a:solidFill>
              <a:latin typeface="Oswald"/>
              <a:ea typeface="Oswald"/>
              <a:cs typeface="Oswald"/>
              <a:sym typeface="Oswa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A853"/>
        </a:solidFill>
      </p:bgPr>
    </p:bg>
    <p:spTree>
      <p:nvGrpSpPr>
        <p:cNvPr id="990" name="Shape 990"/>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994" name="Shape 994"/>
        <p:cNvGrpSpPr/>
        <p:nvPr/>
      </p:nvGrpSpPr>
      <p:grpSpPr>
        <a:xfrm>
          <a:off x="0" y="0"/>
          <a:ext cx="0" cy="0"/>
          <a:chOff x="0" y="0"/>
          <a:chExt cx="0" cy="0"/>
        </a:xfrm>
      </p:grpSpPr>
      <p:sp>
        <p:nvSpPr>
          <p:cNvPr id="995" name="Google Shape;995;p99"/>
          <p:cNvSpPr txBox="1"/>
          <p:nvPr>
            <p:ph type="title"/>
          </p:nvPr>
        </p:nvSpPr>
        <p:spPr>
          <a:xfrm>
            <a:off x="844225" y="2199925"/>
            <a:ext cx="7443300" cy="65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solidFill>
                  <a:srgbClr val="F3F3F3"/>
                </a:solidFill>
                <a:latin typeface="Slabo 27px"/>
                <a:ea typeface="Slabo 27px"/>
                <a:cs typeface="Slabo 27px"/>
                <a:sym typeface="Slabo 27px"/>
              </a:rPr>
              <a:t>Getting Started with Machine Learning</a:t>
            </a:r>
            <a:endParaRPr sz="4500">
              <a:solidFill>
                <a:srgbClr val="D9D9D9"/>
              </a:solidFill>
              <a:latin typeface="Roboto Light"/>
              <a:ea typeface="Roboto Light"/>
              <a:cs typeface="Roboto Light"/>
              <a:sym typeface="Roboto Light"/>
            </a:endParaRPr>
          </a:p>
          <a:p>
            <a:pPr indent="0" lvl="0" marL="0" rtl="0">
              <a:spcBef>
                <a:spcPts val="0"/>
              </a:spcBef>
              <a:spcAft>
                <a:spcPts val="0"/>
              </a:spcAft>
              <a:buNone/>
            </a:pPr>
            <a:r>
              <a:t/>
            </a:r>
            <a:endParaRPr sz="4500">
              <a:solidFill>
                <a:srgbClr val="D9D9D9"/>
              </a:solidFill>
              <a:latin typeface="Roboto Light"/>
              <a:ea typeface="Roboto Light"/>
              <a:cs typeface="Roboto Light"/>
              <a:sym typeface="Roboto Light"/>
            </a:endParaRPr>
          </a:p>
        </p:txBody>
      </p:sp>
      <p:sp>
        <p:nvSpPr>
          <p:cNvPr id="996" name="Google Shape;996;p99"/>
          <p:cNvSpPr txBox="1"/>
          <p:nvPr>
            <p:ph idx="1" type="subTitle"/>
          </p:nvPr>
        </p:nvSpPr>
        <p:spPr>
          <a:xfrm>
            <a:off x="850338" y="2375313"/>
            <a:ext cx="7443300" cy="709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D9D9D9"/>
                </a:solidFill>
              </a:rPr>
              <a:t>Session 1: </a:t>
            </a:r>
            <a:r>
              <a:rPr lang="en">
                <a:solidFill>
                  <a:srgbClr val="D9D9D9"/>
                </a:solidFill>
              </a:rPr>
              <a:t>Understanding Machine Learning</a:t>
            </a:r>
            <a:endParaRPr>
              <a:solidFill>
                <a:srgbClr val="D9D9D9"/>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00"/>
          <p:cNvSpPr txBox="1"/>
          <p:nvPr/>
        </p:nvSpPr>
        <p:spPr>
          <a:xfrm>
            <a:off x="311700" y="1145200"/>
            <a:ext cx="8328300" cy="57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400">
                <a:solidFill>
                  <a:schemeClr val="dk2"/>
                </a:solidFill>
                <a:latin typeface="Roboto"/>
                <a:ea typeface="Roboto"/>
                <a:cs typeface="Roboto"/>
                <a:sym typeface="Roboto"/>
              </a:rPr>
              <a:t>By the end of the session, you will have r</a:t>
            </a:r>
            <a:r>
              <a:rPr lang="en" sz="2400">
                <a:solidFill>
                  <a:schemeClr val="dk2"/>
                </a:solidFill>
                <a:latin typeface="Roboto"/>
                <a:ea typeface="Roboto"/>
                <a:cs typeface="Roboto"/>
                <a:sym typeface="Roboto"/>
              </a:rPr>
              <a:t>un a machine learning experiment to classify foods as </a:t>
            </a:r>
            <a:r>
              <a:rPr b="1" lang="en" sz="2400">
                <a:solidFill>
                  <a:schemeClr val="dk2"/>
                </a:solidFill>
                <a:latin typeface="Roboto"/>
                <a:ea typeface="Roboto"/>
                <a:cs typeface="Roboto"/>
                <a:sym typeface="Roboto"/>
              </a:rPr>
              <a:t>pizza</a:t>
            </a:r>
            <a:r>
              <a:rPr lang="en" sz="2400">
                <a:solidFill>
                  <a:schemeClr val="dk2"/>
                </a:solidFill>
                <a:latin typeface="Roboto"/>
                <a:ea typeface="Roboto"/>
                <a:cs typeface="Roboto"/>
                <a:sym typeface="Roboto"/>
              </a:rPr>
              <a:t> or </a:t>
            </a:r>
            <a:r>
              <a:rPr b="1" lang="en" sz="2400">
                <a:solidFill>
                  <a:schemeClr val="dk2"/>
                </a:solidFill>
                <a:latin typeface="Roboto"/>
                <a:ea typeface="Roboto"/>
                <a:cs typeface="Roboto"/>
                <a:sym typeface="Roboto"/>
              </a:rPr>
              <a:t>not pizza</a:t>
            </a:r>
            <a:endParaRPr sz="2400"/>
          </a:p>
        </p:txBody>
      </p:sp>
      <p:grpSp>
        <p:nvGrpSpPr>
          <p:cNvPr id="1002" name="Google Shape;1002;p100"/>
          <p:cNvGrpSpPr/>
          <p:nvPr/>
        </p:nvGrpSpPr>
        <p:grpSpPr>
          <a:xfrm>
            <a:off x="2231350" y="2257730"/>
            <a:ext cx="1242000" cy="2585270"/>
            <a:chOff x="1697950" y="2257730"/>
            <a:chExt cx="1242000" cy="2585270"/>
          </a:xfrm>
        </p:grpSpPr>
        <p:pic>
          <p:nvPicPr>
            <p:cNvPr id="1003" name="Google Shape;1003;p100"/>
            <p:cNvPicPr preferRelativeResize="0"/>
            <p:nvPr/>
          </p:nvPicPr>
          <p:blipFill>
            <a:blip r:embed="rId3">
              <a:alphaModFix/>
            </a:blip>
            <a:stretch>
              <a:fillRect/>
            </a:stretch>
          </p:blipFill>
          <p:spPr>
            <a:xfrm>
              <a:off x="1762373" y="2257730"/>
              <a:ext cx="1113151" cy="2033645"/>
            </a:xfrm>
            <a:prstGeom prst="rect">
              <a:avLst/>
            </a:prstGeom>
            <a:noFill/>
            <a:ln>
              <a:noFill/>
            </a:ln>
          </p:spPr>
        </p:pic>
        <p:sp>
          <p:nvSpPr>
            <p:cNvPr id="1004" name="Google Shape;1004;p100"/>
            <p:cNvSpPr txBox="1"/>
            <p:nvPr/>
          </p:nvSpPr>
          <p:spPr>
            <a:xfrm>
              <a:off x="1697950" y="4462600"/>
              <a:ext cx="1242000" cy="380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latin typeface="Roboto"/>
                  <a:ea typeface="Roboto"/>
                  <a:cs typeface="Roboto"/>
                  <a:sym typeface="Roboto"/>
                </a:rPr>
                <a:t>Not-</a:t>
              </a:r>
              <a:r>
                <a:rPr lang="en" sz="1800">
                  <a:latin typeface="Roboto"/>
                  <a:ea typeface="Roboto"/>
                  <a:cs typeface="Roboto"/>
                  <a:sym typeface="Roboto"/>
                </a:rPr>
                <a:t>Pizza</a:t>
              </a:r>
              <a:endParaRPr sz="1800">
                <a:latin typeface="Roboto"/>
                <a:ea typeface="Roboto"/>
                <a:cs typeface="Roboto"/>
                <a:sym typeface="Roboto"/>
              </a:endParaRPr>
            </a:p>
          </p:txBody>
        </p:sp>
      </p:grpSp>
      <p:grpSp>
        <p:nvGrpSpPr>
          <p:cNvPr id="1005" name="Google Shape;1005;p100"/>
          <p:cNvGrpSpPr/>
          <p:nvPr/>
        </p:nvGrpSpPr>
        <p:grpSpPr>
          <a:xfrm>
            <a:off x="4962001" y="2257725"/>
            <a:ext cx="1600847" cy="2585275"/>
            <a:chOff x="5343001" y="2257725"/>
            <a:chExt cx="1600847" cy="2585275"/>
          </a:xfrm>
        </p:grpSpPr>
        <p:pic>
          <p:nvPicPr>
            <p:cNvPr id="1006" name="Google Shape;1006;p100"/>
            <p:cNvPicPr preferRelativeResize="0"/>
            <p:nvPr/>
          </p:nvPicPr>
          <p:blipFill>
            <a:blip r:embed="rId4">
              <a:alphaModFix/>
            </a:blip>
            <a:stretch>
              <a:fillRect/>
            </a:stretch>
          </p:blipFill>
          <p:spPr>
            <a:xfrm>
              <a:off x="5343001" y="2257725"/>
              <a:ext cx="1600847" cy="2033644"/>
            </a:xfrm>
            <a:prstGeom prst="rect">
              <a:avLst/>
            </a:prstGeom>
            <a:noFill/>
            <a:ln>
              <a:noFill/>
            </a:ln>
          </p:spPr>
        </p:pic>
        <p:sp>
          <p:nvSpPr>
            <p:cNvPr id="1007" name="Google Shape;1007;p100"/>
            <p:cNvSpPr txBox="1"/>
            <p:nvPr/>
          </p:nvSpPr>
          <p:spPr>
            <a:xfrm>
              <a:off x="5594450" y="4462600"/>
              <a:ext cx="11409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Pizza</a:t>
              </a:r>
              <a:endParaRPr sz="1800">
                <a:latin typeface="Roboto"/>
                <a:ea typeface="Roboto"/>
                <a:cs typeface="Roboto"/>
                <a:sym typeface="Roboto"/>
              </a:endParaRPr>
            </a:p>
          </p:txBody>
        </p:sp>
      </p:grpSp>
      <p:sp>
        <p:nvSpPr>
          <p:cNvPr id="1008" name="Google Shape;1008;p100"/>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Learning Objective</a:t>
            </a:r>
            <a:endParaRPr sz="3000">
              <a:solidFill>
                <a:srgbClr val="FFFFFF"/>
              </a:solidFill>
              <a:latin typeface="Oswald"/>
              <a:ea typeface="Oswald"/>
              <a:cs typeface="Oswald"/>
              <a:sym typeface="Oswa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AutoNum type="arabicPeriod"/>
            </a:pPr>
            <a:r>
              <a:rPr lang="en" sz="2400"/>
              <a:t>Find a partner</a:t>
            </a:r>
            <a:br>
              <a:rPr lang="en" sz="2400"/>
            </a:br>
            <a:endParaRPr sz="2400"/>
          </a:p>
          <a:p>
            <a:pPr indent="-381000" lvl="0" marL="457200" rtl="0">
              <a:spcBef>
                <a:spcPts val="0"/>
              </a:spcBef>
              <a:spcAft>
                <a:spcPts val="0"/>
              </a:spcAft>
              <a:buSzPts val="2400"/>
              <a:buAutoNum type="arabicPeriod"/>
            </a:pPr>
            <a:r>
              <a:rPr lang="en" sz="2400"/>
              <a:t>Go to </a:t>
            </a:r>
            <a:r>
              <a:rPr lang="en" sz="2400" u="sng">
                <a:solidFill>
                  <a:srgbClr val="4885ED"/>
                </a:solidFill>
                <a:hlinkClick r:id="rId3"/>
              </a:rPr>
              <a:t>https://sliceofml.withgoogle.com/</a:t>
            </a:r>
            <a:br>
              <a:rPr lang="en"/>
            </a:br>
            <a:endParaRPr sz="2400"/>
          </a:p>
          <a:p>
            <a:pPr indent="-381000" lvl="0" marL="457200" rtl="0">
              <a:spcBef>
                <a:spcPts val="0"/>
              </a:spcBef>
              <a:spcAft>
                <a:spcPts val="0"/>
              </a:spcAft>
              <a:buSzPts val="2400"/>
              <a:buAutoNum type="arabicPeriod"/>
            </a:pPr>
            <a:r>
              <a:rPr lang="en" sz="2400"/>
              <a:t>Click "Let’s do this”</a:t>
            </a:r>
            <a:endParaRPr sz="2400"/>
          </a:p>
        </p:txBody>
      </p:sp>
      <p:sp>
        <p:nvSpPr>
          <p:cNvPr id="1014" name="Google Shape;1014;p101"/>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Pair Work: Run an ML Experiment</a:t>
            </a:r>
            <a:endParaRPr sz="3000">
              <a:solidFill>
                <a:srgbClr val="FFFFFF"/>
              </a:solidFill>
              <a:latin typeface="Oswald"/>
              <a:ea typeface="Oswald"/>
              <a:cs typeface="Oswald"/>
              <a:sym typeface="Oswa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pic>
        <p:nvPicPr>
          <p:cNvPr id="1019" name="Google Shape;1019;p102"/>
          <p:cNvPicPr preferRelativeResize="0"/>
          <p:nvPr/>
        </p:nvPicPr>
        <p:blipFill>
          <a:blip r:embed="rId3">
            <a:alphaModFix/>
          </a:blip>
          <a:stretch>
            <a:fillRect/>
          </a:stretch>
        </p:blipFill>
        <p:spPr>
          <a:xfrm>
            <a:off x="1420063" y="1164775"/>
            <a:ext cx="6303876" cy="3738826"/>
          </a:xfrm>
          <a:prstGeom prst="rect">
            <a:avLst/>
          </a:prstGeom>
          <a:noFill/>
          <a:ln cap="flat" cmpd="sng" w="9525">
            <a:solidFill>
              <a:srgbClr val="D9D9D9"/>
            </a:solidFill>
            <a:prstDash val="solid"/>
            <a:round/>
            <a:headEnd len="sm" w="sm" type="none"/>
            <a:tailEnd len="sm" w="sm" type="none"/>
          </a:ln>
        </p:spPr>
      </p:pic>
      <p:sp>
        <p:nvSpPr>
          <p:cNvPr id="1020" name="Google Shape;1020;p102"/>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Pair Work: </a:t>
            </a:r>
            <a:r>
              <a:rPr lang="en" sz="3000">
                <a:solidFill>
                  <a:srgbClr val="FFFFFF"/>
                </a:solidFill>
                <a:latin typeface="Oswald"/>
                <a:ea typeface="Oswald"/>
                <a:cs typeface="Oswald"/>
                <a:sym typeface="Oswald"/>
              </a:rPr>
              <a:t>Set an Accuracy Goal</a:t>
            </a:r>
            <a:endParaRPr sz="3000">
              <a:solidFill>
                <a:srgbClr val="FFFFFF"/>
              </a:solidFill>
              <a:latin typeface="Oswald"/>
              <a:ea typeface="Oswald"/>
              <a:cs typeface="Oswald"/>
              <a:sym typeface="Oswa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03"/>
          <p:cNvSpPr/>
          <p:nvPr/>
        </p:nvSpPr>
        <p:spPr>
          <a:xfrm>
            <a:off x="1256563" y="1822638"/>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2400">
                <a:latin typeface="Open Sans"/>
                <a:ea typeface="Open Sans"/>
                <a:cs typeface="Open Sans"/>
                <a:sym typeface="Open Sans"/>
              </a:rPr>
              <a:t>1</a:t>
            </a:r>
            <a:endParaRPr sz="2400">
              <a:latin typeface="Open Sans"/>
              <a:ea typeface="Open Sans"/>
              <a:cs typeface="Open Sans"/>
              <a:sym typeface="Open Sans"/>
            </a:endParaRPr>
          </a:p>
        </p:txBody>
      </p:sp>
      <p:cxnSp>
        <p:nvCxnSpPr>
          <p:cNvPr id="1026" name="Google Shape;1026;p103"/>
          <p:cNvCxnSpPr>
            <a:stCxn id="1025" idx="6"/>
            <a:endCxn id="1027" idx="2"/>
          </p:cNvCxnSpPr>
          <p:nvPr/>
        </p:nvCxnSpPr>
        <p:spPr>
          <a:xfrm>
            <a:off x="1921063" y="2154888"/>
            <a:ext cx="729300" cy="0"/>
          </a:xfrm>
          <a:prstGeom prst="straightConnector1">
            <a:avLst/>
          </a:prstGeom>
          <a:noFill/>
          <a:ln cap="flat" cmpd="sng" w="28575">
            <a:solidFill>
              <a:schemeClr val="dk2"/>
            </a:solidFill>
            <a:prstDash val="solid"/>
            <a:round/>
            <a:headEnd len="med" w="med" type="none"/>
            <a:tailEnd len="med" w="med" type="triangle"/>
          </a:ln>
        </p:spPr>
      </p:cxnSp>
      <p:sp>
        <p:nvSpPr>
          <p:cNvPr id="1027" name="Google Shape;1027;p103"/>
          <p:cNvSpPr/>
          <p:nvPr/>
        </p:nvSpPr>
        <p:spPr>
          <a:xfrm>
            <a:off x="2650362" y="1822638"/>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2400">
                <a:latin typeface="Open Sans"/>
                <a:ea typeface="Open Sans"/>
                <a:cs typeface="Open Sans"/>
                <a:sym typeface="Open Sans"/>
              </a:rPr>
              <a:t>2</a:t>
            </a:r>
            <a:endParaRPr sz="2400">
              <a:latin typeface="Open Sans"/>
              <a:ea typeface="Open Sans"/>
              <a:cs typeface="Open Sans"/>
              <a:sym typeface="Open Sans"/>
            </a:endParaRPr>
          </a:p>
        </p:txBody>
      </p:sp>
      <p:cxnSp>
        <p:nvCxnSpPr>
          <p:cNvPr id="1028" name="Google Shape;1028;p103"/>
          <p:cNvCxnSpPr>
            <a:stCxn id="1027" idx="6"/>
            <a:endCxn id="1029" idx="2"/>
          </p:cNvCxnSpPr>
          <p:nvPr/>
        </p:nvCxnSpPr>
        <p:spPr>
          <a:xfrm>
            <a:off x="3314862" y="2154888"/>
            <a:ext cx="707100" cy="0"/>
          </a:xfrm>
          <a:prstGeom prst="straightConnector1">
            <a:avLst/>
          </a:prstGeom>
          <a:noFill/>
          <a:ln cap="flat" cmpd="sng" w="28575">
            <a:solidFill>
              <a:schemeClr val="dk2"/>
            </a:solidFill>
            <a:prstDash val="solid"/>
            <a:round/>
            <a:headEnd len="med" w="med" type="none"/>
            <a:tailEnd len="med" w="med" type="triangle"/>
          </a:ln>
        </p:spPr>
      </p:cxnSp>
      <p:sp>
        <p:nvSpPr>
          <p:cNvPr id="1029" name="Google Shape;1029;p103"/>
          <p:cNvSpPr/>
          <p:nvPr/>
        </p:nvSpPr>
        <p:spPr>
          <a:xfrm>
            <a:off x="4021962" y="1822638"/>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2400">
                <a:latin typeface="Open Sans"/>
                <a:ea typeface="Open Sans"/>
                <a:cs typeface="Open Sans"/>
                <a:sym typeface="Open Sans"/>
              </a:rPr>
              <a:t>3</a:t>
            </a:r>
            <a:endParaRPr sz="2400">
              <a:latin typeface="Open Sans"/>
              <a:ea typeface="Open Sans"/>
              <a:cs typeface="Open Sans"/>
              <a:sym typeface="Open Sans"/>
            </a:endParaRPr>
          </a:p>
        </p:txBody>
      </p:sp>
      <p:sp>
        <p:nvSpPr>
          <p:cNvPr id="1030" name="Google Shape;1030;p103"/>
          <p:cNvSpPr txBox="1"/>
          <p:nvPr/>
        </p:nvSpPr>
        <p:spPr>
          <a:xfrm>
            <a:off x="1148563" y="2569488"/>
            <a:ext cx="880500" cy="572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000">
                <a:latin typeface="Open Sans"/>
                <a:ea typeface="Open Sans"/>
                <a:cs typeface="Open Sans"/>
                <a:sym typeface="Open Sans"/>
              </a:rPr>
              <a:t>Set</a:t>
            </a:r>
            <a:endParaRPr sz="2000">
              <a:latin typeface="Open Sans"/>
              <a:ea typeface="Open Sans"/>
              <a:cs typeface="Open Sans"/>
              <a:sym typeface="Open Sans"/>
            </a:endParaRPr>
          </a:p>
          <a:p>
            <a:pPr indent="0" lvl="0" marL="0" algn="ctr">
              <a:spcBef>
                <a:spcPts val="0"/>
              </a:spcBef>
              <a:spcAft>
                <a:spcPts val="0"/>
              </a:spcAft>
              <a:buNone/>
            </a:pPr>
            <a:r>
              <a:rPr lang="en" sz="2000">
                <a:latin typeface="Open Sans"/>
                <a:ea typeface="Open Sans"/>
                <a:cs typeface="Open Sans"/>
                <a:sym typeface="Open Sans"/>
              </a:rPr>
              <a:t>Goal</a:t>
            </a:r>
            <a:endParaRPr sz="2000">
              <a:latin typeface="Open Sans"/>
              <a:ea typeface="Open Sans"/>
              <a:cs typeface="Open Sans"/>
              <a:sym typeface="Open Sans"/>
            </a:endParaRPr>
          </a:p>
        </p:txBody>
      </p:sp>
      <p:sp>
        <p:nvSpPr>
          <p:cNvPr id="1031" name="Google Shape;1031;p103"/>
          <p:cNvSpPr txBox="1"/>
          <p:nvPr/>
        </p:nvSpPr>
        <p:spPr>
          <a:xfrm>
            <a:off x="2538474" y="2569488"/>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Split</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Data</a:t>
            </a:r>
            <a:endParaRPr sz="2000">
              <a:latin typeface="Open Sans"/>
              <a:ea typeface="Open Sans"/>
              <a:cs typeface="Open Sans"/>
              <a:sym typeface="Open Sans"/>
            </a:endParaRPr>
          </a:p>
        </p:txBody>
      </p:sp>
      <p:sp>
        <p:nvSpPr>
          <p:cNvPr id="1032" name="Google Shape;1032;p103"/>
          <p:cNvSpPr txBox="1"/>
          <p:nvPr/>
        </p:nvSpPr>
        <p:spPr>
          <a:xfrm>
            <a:off x="3797123" y="2569488"/>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Train</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Model</a:t>
            </a:r>
            <a:endParaRPr sz="2000">
              <a:latin typeface="Open Sans"/>
              <a:ea typeface="Open Sans"/>
              <a:cs typeface="Open Sans"/>
              <a:sym typeface="Open Sans"/>
            </a:endParaRPr>
          </a:p>
        </p:txBody>
      </p:sp>
      <p:cxnSp>
        <p:nvCxnSpPr>
          <p:cNvPr id="1033" name="Google Shape;1033;p103"/>
          <p:cNvCxnSpPr>
            <a:stCxn id="1029" idx="6"/>
            <a:endCxn id="1034" idx="2"/>
          </p:cNvCxnSpPr>
          <p:nvPr/>
        </p:nvCxnSpPr>
        <p:spPr>
          <a:xfrm>
            <a:off x="4686462" y="2154888"/>
            <a:ext cx="805500" cy="0"/>
          </a:xfrm>
          <a:prstGeom prst="straightConnector1">
            <a:avLst/>
          </a:prstGeom>
          <a:noFill/>
          <a:ln cap="flat" cmpd="sng" w="28575">
            <a:solidFill>
              <a:schemeClr val="dk2"/>
            </a:solidFill>
            <a:prstDash val="solid"/>
            <a:round/>
            <a:headEnd len="med" w="med" type="none"/>
            <a:tailEnd len="med" w="med" type="triangle"/>
          </a:ln>
        </p:spPr>
      </p:cxnSp>
      <p:sp>
        <p:nvSpPr>
          <p:cNvPr id="1034" name="Google Shape;1034;p103"/>
          <p:cNvSpPr/>
          <p:nvPr/>
        </p:nvSpPr>
        <p:spPr>
          <a:xfrm>
            <a:off x="5491962" y="1822638"/>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4</a:t>
            </a:r>
            <a:endParaRPr sz="2400">
              <a:latin typeface="Open Sans"/>
              <a:ea typeface="Open Sans"/>
              <a:cs typeface="Open Sans"/>
              <a:sym typeface="Open Sans"/>
            </a:endParaRPr>
          </a:p>
        </p:txBody>
      </p:sp>
      <p:sp>
        <p:nvSpPr>
          <p:cNvPr id="1035" name="Google Shape;1035;p103"/>
          <p:cNvSpPr txBox="1"/>
          <p:nvPr/>
        </p:nvSpPr>
        <p:spPr>
          <a:xfrm>
            <a:off x="5223773" y="2569488"/>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Test</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Model</a:t>
            </a:r>
            <a:endParaRPr sz="2000">
              <a:latin typeface="Open Sans"/>
              <a:ea typeface="Open Sans"/>
              <a:cs typeface="Open Sans"/>
              <a:sym typeface="Open Sans"/>
            </a:endParaRPr>
          </a:p>
        </p:txBody>
      </p:sp>
      <p:cxnSp>
        <p:nvCxnSpPr>
          <p:cNvPr id="1036" name="Google Shape;1036;p103"/>
          <p:cNvCxnSpPr>
            <a:stCxn id="1034" idx="6"/>
            <a:endCxn id="1037" idx="2"/>
          </p:cNvCxnSpPr>
          <p:nvPr/>
        </p:nvCxnSpPr>
        <p:spPr>
          <a:xfrm>
            <a:off x="6156462" y="2154888"/>
            <a:ext cx="859500" cy="0"/>
          </a:xfrm>
          <a:prstGeom prst="straightConnector1">
            <a:avLst/>
          </a:prstGeom>
          <a:noFill/>
          <a:ln cap="flat" cmpd="sng" w="28575">
            <a:solidFill>
              <a:schemeClr val="dk2"/>
            </a:solidFill>
            <a:prstDash val="solid"/>
            <a:round/>
            <a:headEnd len="med" w="med" type="none"/>
            <a:tailEnd len="med" w="med" type="triangle"/>
          </a:ln>
        </p:spPr>
      </p:cxnSp>
      <p:sp>
        <p:nvSpPr>
          <p:cNvPr id="1038" name="Google Shape;1038;p103"/>
          <p:cNvSpPr txBox="1"/>
          <p:nvPr/>
        </p:nvSpPr>
        <p:spPr>
          <a:xfrm>
            <a:off x="6722236" y="2735407"/>
            <a:ext cx="127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Results</a:t>
            </a:r>
            <a:endParaRPr sz="2000">
              <a:latin typeface="Open Sans"/>
              <a:ea typeface="Open Sans"/>
              <a:cs typeface="Open Sans"/>
              <a:sym typeface="Open Sans"/>
            </a:endParaRPr>
          </a:p>
        </p:txBody>
      </p:sp>
      <p:sp>
        <p:nvSpPr>
          <p:cNvPr id="1039" name="Google Shape;1039;p103"/>
          <p:cNvSpPr/>
          <p:nvPr/>
        </p:nvSpPr>
        <p:spPr>
          <a:xfrm>
            <a:off x="7015974" y="1822638"/>
            <a:ext cx="664500" cy="664500"/>
          </a:xfrm>
          <a:prstGeom prst="octagon">
            <a:avLst>
              <a:gd fmla="val 29289" name="adj"/>
            </a:avLst>
          </a:prstGeom>
          <a:solidFill>
            <a:srgbClr val="F4CCCC"/>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sz="2400">
                <a:latin typeface="Open Sans"/>
                <a:ea typeface="Open Sans"/>
                <a:cs typeface="Open Sans"/>
                <a:sym typeface="Open Sans"/>
              </a:rPr>
              <a:t>5</a:t>
            </a:r>
            <a:endParaRPr sz="2400">
              <a:latin typeface="Open Sans"/>
              <a:ea typeface="Open Sans"/>
              <a:cs typeface="Open Sans"/>
              <a:sym typeface="Open Sans"/>
            </a:endParaRPr>
          </a:p>
        </p:txBody>
      </p:sp>
      <p:sp>
        <p:nvSpPr>
          <p:cNvPr id="1040" name="Google Shape;1040;p103"/>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lt1"/>
                </a:solidFill>
                <a:latin typeface="Oswald"/>
                <a:ea typeface="Oswald"/>
                <a:cs typeface="Oswald"/>
                <a:sym typeface="Oswald"/>
              </a:rPr>
              <a:t>Pair Work: Run an ML Experiment</a:t>
            </a:r>
            <a:endParaRPr sz="300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Google Shape;15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br>
              <a:rPr lang="en"/>
            </a:br>
            <a:r>
              <a:rPr lang="en" sz="2400" u="sng">
                <a:solidFill>
                  <a:srgbClr val="1155CC"/>
                </a:solidFill>
                <a:hlinkClick r:id="rId3"/>
              </a:rPr>
              <a:t>Google Image Search</a:t>
            </a:r>
            <a:endParaRPr sz="2400">
              <a:solidFill>
                <a:srgbClr val="1155CC"/>
              </a:solidFill>
            </a:endParaRPr>
          </a:p>
        </p:txBody>
      </p:sp>
      <p:pic>
        <p:nvPicPr>
          <p:cNvPr id="160" name="Google Shape;160;p23"/>
          <p:cNvPicPr preferRelativeResize="0"/>
          <p:nvPr/>
        </p:nvPicPr>
        <p:blipFill>
          <a:blip r:embed="rId4">
            <a:alphaModFix/>
          </a:blip>
          <a:stretch>
            <a:fillRect/>
          </a:stretch>
        </p:blipFill>
        <p:spPr>
          <a:xfrm>
            <a:off x="1750450" y="2207370"/>
            <a:ext cx="5643100" cy="2506224"/>
          </a:xfrm>
          <a:prstGeom prst="rect">
            <a:avLst/>
          </a:prstGeom>
          <a:noFill/>
          <a:ln>
            <a:noFill/>
          </a:ln>
        </p:spPr>
      </p:pic>
      <p:sp>
        <p:nvSpPr>
          <p:cNvPr id="161" name="Google Shape;161;p23"/>
          <p:cNvSpPr/>
          <p:nvPr/>
        </p:nvSpPr>
        <p:spPr>
          <a:xfrm>
            <a:off x="-2450" y="0"/>
            <a:ext cx="9144000" cy="1320325"/>
          </a:xfrm>
          <a:prstGeom prst="flowChartOffpageConnector">
            <a:avLst/>
          </a:prstGeom>
          <a:solidFill>
            <a:srgbClr val="4885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Example: Image Search</a:t>
            </a:r>
            <a:endParaRPr sz="3000">
              <a:solidFill>
                <a:srgbClr val="FFFFFF"/>
              </a:solidFill>
              <a:latin typeface="Oswald"/>
              <a:ea typeface="Oswald"/>
              <a:cs typeface="Oswald"/>
              <a:sym typeface="Oswa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885ED"/>
        </a:solidFill>
      </p:bgPr>
    </p:bg>
    <p:spTree>
      <p:nvGrpSpPr>
        <p:cNvPr id="1044" name="Shape 1044"/>
        <p:cNvGrpSpPr/>
        <p:nvPr/>
      </p:nvGrpSpPr>
      <p:grpSpPr>
        <a:xfrm>
          <a:off x="0" y="0"/>
          <a:ext cx="0" cy="0"/>
          <a:chOff x="0" y="0"/>
          <a:chExt cx="0" cy="0"/>
        </a:xfrm>
      </p:grpSpPr>
      <p:sp>
        <p:nvSpPr>
          <p:cNvPr id="1045" name="Google Shape;1045;p104"/>
          <p:cNvSpPr txBox="1"/>
          <p:nvPr>
            <p:ph type="title"/>
          </p:nvPr>
        </p:nvSpPr>
        <p:spPr>
          <a:xfrm>
            <a:off x="844225" y="2199925"/>
            <a:ext cx="7443300" cy="650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600">
                <a:solidFill>
                  <a:srgbClr val="F3F3F3"/>
                </a:solidFill>
                <a:latin typeface="Slabo 27px"/>
                <a:ea typeface="Slabo 27px"/>
                <a:cs typeface="Slabo 27px"/>
                <a:sym typeface="Slabo 27px"/>
              </a:rPr>
              <a:t>Debrief</a:t>
            </a:r>
            <a:endParaRPr sz="4500">
              <a:solidFill>
                <a:srgbClr val="D9D9D9"/>
              </a:solidFill>
              <a:latin typeface="Roboto Light"/>
              <a:ea typeface="Roboto Light"/>
              <a:cs typeface="Roboto Light"/>
              <a:sym typeface="Roboto Light"/>
            </a:endParaRPr>
          </a:p>
          <a:p>
            <a:pPr indent="0" lvl="0" marL="0" rtl="0">
              <a:spcBef>
                <a:spcPts val="0"/>
              </a:spcBef>
              <a:spcAft>
                <a:spcPts val="0"/>
              </a:spcAft>
              <a:buNone/>
            </a:pPr>
            <a:r>
              <a:t/>
            </a:r>
            <a:endParaRPr sz="4500">
              <a:solidFill>
                <a:srgbClr val="D9D9D9"/>
              </a:solidFill>
              <a:latin typeface="Roboto Light"/>
              <a:ea typeface="Roboto Light"/>
              <a:cs typeface="Roboto Light"/>
              <a:sym typeface="Roboto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05"/>
          <p:cNvSpPr txBox="1"/>
          <p:nvPr>
            <p:ph idx="1" type="body"/>
          </p:nvPr>
        </p:nvSpPr>
        <p:spPr>
          <a:xfrm>
            <a:off x="311700" y="1152475"/>
            <a:ext cx="80991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 sz="2400"/>
              <a:t>Why divide data into training and testing sets? What’s the goal of each?</a:t>
            </a:r>
            <a:endParaRPr sz="2400"/>
          </a:p>
        </p:txBody>
      </p:sp>
      <p:pic>
        <p:nvPicPr>
          <p:cNvPr id="1051" name="Google Shape;1051;p105"/>
          <p:cNvPicPr preferRelativeResize="0"/>
          <p:nvPr/>
        </p:nvPicPr>
        <p:blipFill rotWithShape="1">
          <a:blip r:embed="rId3">
            <a:alphaModFix/>
          </a:blip>
          <a:srcRect b="0" l="0" r="0" t="40596"/>
          <a:stretch/>
        </p:blipFill>
        <p:spPr>
          <a:xfrm>
            <a:off x="939291" y="2552600"/>
            <a:ext cx="7265428" cy="2093150"/>
          </a:xfrm>
          <a:prstGeom prst="rect">
            <a:avLst/>
          </a:prstGeom>
          <a:noFill/>
          <a:ln>
            <a:noFill/>
          </a:ln>
        </p:spPr>
      </p:pic>
      <p:sp>
        <p:nvSpPr>
          <p:cNvPr id="1052" name="Google Shape;1052;p105"/>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Debrief: Our First Experiment</a:t>
            </a:r>
            <a:endParaRPr sz="3000">
              <a:solidFill>
                <a:srgbClr val="FFFFFF"/>
              </a:solidFill>
              <a:latin typeface="Oswald"/>
              <a:ea typeface="Oswald"/>
              <a:cs typeface="Oswald"/>
              <a:sym typeface="Oswa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1000"/>
              </a:spcBef>
              <a:spcAft>
                <a:spcPts val="1600"/>
              </a:spcAft>
              <a:buSzPts val="2400"/>
              <a:buChar char="●"/>
            </a:pPr>
            <a:r>
              <a:rPr lang="en" sz="2400"/>
              <a:t>How does the decision tree work?</a:t>
            </a:r>
            <a:endParaRPr sz="2400"/>
          </a:p>
        </p:txBody>
      </p:sp>
      <p:pic>
        <p:nvPicPr>
          <p:cNvPr id="1058" name="Google Shape;1058;p106"/>
          <p:cNvPicPr preferRelativeResize="0"/>
          <p:nvPr/>
        </p:nvPicPr>
        <p:blipFill>
          <a:blip r:embed="rId3">
            <a:alphaModFix/>
          </a:blip>
          <a:stretch>
            <a:fillRect/>
          </a:stretch>
        </p:blipFill>
        <p:spPr>
          <a:xfrm>
            <a:off x="2402725" y="1879450"/>
            <a:ext cx="4338552" cy="3078975"/>
          </a:xfrm>
          <a:prstGeom prst="rect">
            <a:avLst/>
          </a:prstGeom>
          <a:noFill/>
          <a:ln>
            <a:noFill/>
          </a:ln>
        </p:spPr>
      </p:pic>
      <p:sp>
        <p:nvSpPr>
          <p:cNvPr id="1059" name="Google Shape;1059;p106"/>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Debrief: Our First Experiment</a:t>
            </a:r>
            <a:endParaRPr sz="3000">
              <a:solidFill>
                <a:srgbClr val="FFFFFF"/>
              </a:solidFill>
              <a:latin typeface="Oswald"/>
              <a:ea typeface="Oswald"/>
              <a:cs typeface="Oswald"/>
              <a:sym typeface="Oswa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1000"/>
              </a:spcBef>
              <a:spcAft>
                <a:spcPts val="1600"/>
              </a:spcAft>
              <a:buSzPts val="2400"/>
              <a:buChar char="●"/>
            </a:pPr>
            <a:r>
              <a:rPr lang="en" sz="2400"/>
              <a:t>Why might we have gotten different accuracy results on the training and testing data?</a:t>
            </a:r>
            <a:endParaRPr sz="2400"/>
          </a:p>
        </p:txBody>
      </p:sp>
      <p:pic>
        <p:nvPicPr>
          <p:cNvPr id="1065" name="Google Shape;1065;p107"/>
          <p:cNvPicPr preferRelativeResize="0"/>
          <p:nvPr/>
        </p:nvPicPr>
        <p:blipFill>
          <a:blip r:embed="rId3">
            <a:alphaModFix/>
          </a:blip>
          <a:stretch>
            <a:fillRect/>
          </a:stretch>
        </p:blipFill>
        <p:spPr>
          <a:xfrm>
            <a:off x="6535950" y="2016550"/>
            <a:ext cx="1263225" cy="2929126"/>
          </a:xfrm>
          <a:prstGeom prst="rect">
            <a:avLst/>
          </a:prstGeom>
          <a:noFill/>
          <a:ln>
            <a:noFill/>
          </a:ln>
        </p:spPr>
      </p:pic>
      <p:pic>
        <p:nvPicPr>
          <p:cNvPr id="1066" name="Google Shape;1066;p107"/>
          <p:cNvPicPr preferRelativeResize="0"/>
          <p:nvPr/>
        </p:nvPicPr>
        <p:blipFill>
          <a:blip r:embed="rId4">
            <a:alphaModFix/>
          </a:blip>
          <a:stretch>
            <a:fillRect/>
          </a:stretch>
        </p:blipFill>
        <p:spPr>
          <a:xfrm>
            <a:off x="2890537" y="2271825"/>
            <a:ext cx="3362925" cy="2673849"/>
          </a:xfrm>
          <a:prstGeom prst="rect">
            <a:avLst/>
          </a:prstGeom>
          <a:noFill/>
          <a:ln>
            <a:noFill/>
          </a:ln>
        </p:spPr>
      </p:pic>
      <p:sp>
        <p:nvSpPr>
          <p:cNvPr id="1067" name="Google Shape;1067;p107"/>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Debrief: Our First Experiment</a:t>
            </a:r>
            <a:endParaRPr sz="3000">
              <a:solidFill>
                <a:srgbClr val="FFFFFF"/>
              </a:solidFill>
              <a:latin typeface="Oswald"/>
              <a:ea typeface="Oswald"/>
              <a:cs typeface="Oswald"/>
              <a:sym typeface="Oswa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08"/>
          <p:cNvSpPr txBox="1"/>
          <p:nvPr>
            <p:ph idx="1" type="body"/>
          </p:nvPr>
        </p:nvSpPr>
        <p:spPr>
          <a:xfrm>
            <a:off x="311700" y="3828900"/>
            <a:ext cx="8520600" cy="740100"/>
          </a:xfrm>
          <a:prstGeom prst="rect">
            <a:avLst/>
          </a:prstGeom>
        </p:spPr>
        <p:txBody>
          <a:bodyPr anchorCtr="0" anchor="ctr" bIns="91425" lIns="91425" spcFirstLastPara="1" rIns="91425" wrap="square" tIns="91425">
            <a:noAutofit/>
          </a:bodyPr>
          <a:lstStyle/>
          <a:p>
            <a:pPr indent="0" lvl="0" marL="0" rtl="0" algn="ctr">
              <a:spcBef>
                <a:spcPts val="1000"/>
              </a:spcBef>
              <a:spcAft>
                <a:spcPts val="1600"/>
              </a:spcAft>
              <a:buNone/>
            </a:pPr>
            <a:r>
              <a:rPr lang="en" sz="2400"/>
              <a:t>How might you</a:t>
            </a:r>
            <a:r>
              <a:rPr lang="en" sz="2400"/>
              <a:t> refine the experiment to get your model's training and testing </a:t>
            </a:r>
            <a:r>
              <a:rPr lang="en" sz="2400"/>
              <a:t>accuracy</a:t>
            </a:r>
            <a:r>
              <a:rPr lang="en" sz="2400"/>
              <a:t> to be 90% or more?</a:t>
            </a:r>
            <a:endParaRPr sz="2400"/>
          </a:p>
        </p:txBody>
      </p:sp>
      <p:sp>
        <p:nvSpPr>
          <p:cNvPr id="1073" name="Google Shape;1073;p108"/>
          <p:cNvSpPr/>
          <p:nvPr/>
        </p:nvSpPr>
        <p:spPr>
          <a:xfrm>
            <a:off x="2041938" y="1763525"/>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1</a:t>
            </a:r>
            <a:endParaRPr sz="2400">
              <a:latin typeface="Open Sans"/>
              <a:ea typeface="Open Sans"/>
              <a:cs typeface="Open Sans"/>
              <a:sym typeface="Open Sans"/>
            </a:endParaRPr>
          </a:p>
        </p:txBody>
      </p:sp>
      <p:cxnSp>
        <p:nvCxnSpPr>
          <p:cNvPr id="1074" name="Google Shape;1074;p108"/>
          <p:cNvCxnSpPr>
            <a:stCxn id="1073" idx="6"/>
            <a:endCxn id="1075" idx="2"/>
          </p:cNvCxnSpPr>
          <p:nvPr/>
        </p:nvCxnSpPr>
        <p:spPr>
          <a:xfrm>
            <a:off x="2706438" y="2095775"/>
            <a:ext cx="729300" cy="0"/>
          </a:xfrm>
          <a:prstGeom prst="straightConnector1">
            <a:avLst/>
          </a:prstGeom>
          <a:noFill/>
          <a:ln cap="flat" cmpd="sng" w="28575">
            <a:solidFill>
              <a:schemeClr val="dk2"/>
            </a:solidFill>
            <a:prstDash val="solid"/>
            <a:round/>
            <a:headEnd len="med" w="med" type="none"/>
            <a:tailEnd len="med" w="med" type="triangle"/>
          </a:ln>
        </p:spPr>
      </p:cxnSp>
      <p:sp>
        <p:nvSpPr>
          <p:cNvPr id="1075" name="Google Shape;1075;p108"/>
          <p:cNvSpPr/>
          <p:nvPr/>
        </p:nvSpPr>
        <p:spPr>
          <a:xfrm>
            <a:off x="3435737" y="1763525"/>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2</a:t>
            </a:r>
            <a:endParaRPr sz="2400">
              <a:latin typeface="Open Sans"/>
              <a:ea typeface="Open Sans"/>
              <a:cs typeface="Open Sans"/>
              <a:sym typeface="Open Sans"/>
            </a:endParaRPr>
          </a:p>
        </p:txBody>
      </p:sp>
      <p:cxnSp>
        <p:nvCxnSpPr>
          <p:cNvPr id="1076" name="Google Shape;1076;p108"/>
          <p:cNvCxnSpPr>
            <a:stCxn id="1075" idx="6"/>
            <a:endCxn id="1077" idx="2"/>
          </p:cNvCxnSpPr>
          <p:nvPr/>
        </p:nvCxnSpPr>
        <p:spPr>
          <a:xfrm>
            <a:off x="4100237" y="2095775"/>
            <a:ext cx="707100" cy="0"/>
          </a:xfrm>
          <a:prstGeom prst="straightConnector1">
            <a:avLst/>
          </a:prstGeom>
          <a:noFill/>
          <a:ln cap="flat" cmpd="sng" w="28575">
            <a:solidFill>
              <a:schemeClr val="dk2"/>
            </a:solidFill>
            <a:prstDash val="solid"/>
            <a:round/>
            <a:headEnd len="med" w="med" type="none"/>
            <a:tailEnd len="med" w="med" type="triangle"/>
          </a:ln>
        </p:spPr>
      </p:cxnSp>
      <p:sp>
        <p:nvSpPr>
          <p:cNvPr id="1077" name="Google Shape;1077;p108"/>
          <p:cNvSpPr/>
          <p:nvPr/>
        </p:nvSpPr>
        <p:spPr>
          <a:xfrm>
            <a:off x="4807337" y="1763525"/>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3</a:t>
            </a:r>
            <a:endParaRPr sz="2400">
              <a:latin typeface="Open Sans"/>
              <a:ea typeface="Open Sans"/>
              <a:cs typeface="Open Sans"/>
              <a:sym typeface="Open Sans"/>
            </a:endParaRPr>
          </a:p>
        </p:txBody>
      </p:sp>
      <p:sp>
        <p:nvSpPr>
          <p:cNvPr id="1078" name="Google Shape;1078;p108"/>
          <p:cNvSpPr txBox="1"/>
          <p:nvPr/>
        </p:nvSpPr>
        <p:spPr>
          <a:xfrm>
            <a:off x="1933938" y="2510375"/>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Set</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Goal</a:t>
            </a:r>
            <a:endParaRPr sz="2000">
              <a:latin typeface="Open Sans"/>
              <a:ea typeface="Open Sans"/>
              <a:cs typeface="Open Sans"/>
              <a:sym typeface="Open Sans"/>
            </a:endParaRPr>
          </a:p>
        </p:txBody>
      </p:sp>
      <p:sp>
        <p:nvSpPr>
          <p:cNvPr id="1079" name="Google Shape;1079;p108"/>
          <p:cNvSpPr txBox="1"/>
          <p:nvPr/>
        </p:nvSpPr>
        <p:spPr>
          <a:xfrm>
            <a:off x="3323849" y="2510375"/>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Split</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Data</a:t>
            </a:r>
            <a:endParaRPr sz="2000">
              <a:latin typeface="Open Sans"/>
              <a:ea typeface="Open Sans"/>
              <a:cs typeface="Open Sans"/>
              <a:sym typeface="Open Sans"/>
            </a:endParaRPr>
          </a:p>
        </p:txBody>
      </p:sp>
      <p:sp>
        <p:nvSpPr>
          <p:cNvPr id="1080" name="Google Shape;1080;p108"/>
          <p:cNvSpPr txBox="1"/>
          <p:nvPr/>
        </p:nvSpPr>
        <p:spPr>
          <a:xfrm>
            <a:off x="4539123" y="2510375"/>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Train</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Model</a:t>
            </a:r>
            <a:endParaRPr sz="2000">
              <a:latin typeface="Open Sans"/>
              <a:ea typeface="Open Sans"/>
              <a:cs typeface="Open Sans"/>
              <a:sym typeface="Open Sans"/>
            </a:endParaRPr>
          </a:p>
        </p:txBody>
      </p:sp>
      <p:cxnSp>
        <p:nvCxnSpPr>
          <p:cNvPr id="1081" name="Google Shape;1081;p108"/>
          <p:cNvCxnSpPr>
            <a:stCxn id="1077" idx="6"/>
            <a:endCxn id="1082" idx="2"/>
          </p:cNvCxnSpPr>
          <p:nvPr/>
        </p:nvCxnSpPr>
        <p:spPr>
          <a:xfrm>
            <a:off x="5471837" y="2095775"/>
            <a:ext cx="805500" cy="0"/>
          </a:xfrm>
          <a:prstGeom prst="straightConnector1">
            <a:avLst/>
          </a:prstGeom>
          <a:noFill/>
          <a:ln cap="flat" cmpd="sng" w="28575">
            <a:solidFill>
              <a:schemeClr val="dk2"/>
            </a:solidFill>
            <a:prstDash val="solid"/>
            <a:round/>
            <a:headEnd len="med" w="med" type="none"/>
            <a:tailEnd len="med" w="med" type="triangle"/>
          </a:ln>
        </p:spPr>
      </p:cxnSp>
      <p:sp>
        <p:nvSpPr>
          <p:cNvPr id="1082" name="Google Shape;1082;p108"/>
          <p:cNvSpPr/>
          <p:nvPr/>
        </p:nvSpPr>
        <p:spPr>
          <a:xfrm>
            <a:off x="6277337" y="1763525"/>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4</a:t>
            </a:r>
            <a:endParaRPr sz="2400">
              <a:latin typeface="Open Sans"/>
              <a:ea typeface="Open Sans"/>
              <a:cs typeface="Open Sans"/>
              <a:sym typeface="Open Sans"/>
            </a:endParaRPr>
          </a:p>
        </p:txBody>
      </p:sp>
      <p:sp>
        <p:nvSpPr>
          <p:cNvPr id="1083" name="Google Shape;1083;p108"/>
          <p:cNvSpPr txBox="1"/>
          <p:nvPr/>
        </p:nvSpPr>
        <p:spPr>
          <a:xfrm>
            <a:off x="6009148" y="2510375"/>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Test</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Model</a:t>
            </a:r>
            <a:endParaRPr sz="2000">
              <a:latin typeface="Open Sans"/>
              <a:ea typeface="Open Sans"/>
              <a:cs typeface="Open Sans"/>
              <a:sym typeface="Open Sans"/>
            </a:endParaRPr>
          </a:p>
        </p:txBody>
      </p:sp>
      <p:sp>
        <p:nvSpPr>
          <p:cNvPr id="1084" name="Google Shape;1084;p108"/>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Debrief: Our First Experiment</a:t>
            </a:r>
            <a:endParaRPr sz="3000">
              <a:solidFill>
                <a:srgbClr val="FFFFFF"/>
              </a:solidFill>
              <a:latin typeface="Oswald"/>
              <a:ea typeface="Oswald"/>
              <a:cs typeface="Oswald"/>
              <a:sym typeface="Oswa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cxnSp>
        <p:nvCxnSpPr>
          <p:cNvPr id="1089" name="Google Shape;1089;p109"/>
          <p:cNvCxnSpPr>
            <a:stCxn id="1090" idx="6"/>
            <a:endCxn id="1091" idx="2"/>
          </p:cNvCxnSpPr>
          <p:nvPr/>
        </p:nvCxnSpPr>
        <p:spPr>
          <a:xfrm flipH="1">
            <a:off x="1321637" y="2125500"/>
            <a:ext cx="6423900" cy="600"/>
          </a:xfrm>
          <a:prstGeom prst="bentConnector5">
            <a:avLst>
              <a:gd fmla="val -5787" name="adj1"/>
              <a:gd fmla="val -95062500" name="adj2"/>
              <a:gd fmla="val 107659" name="adj3"/>
            </a:avLst>
          </a:prstGeom>
          <a:noFill/>
          <a:ln cap="flat" cmpd="sng" w="28575">
            <a:solidFill>
              <a:schemeClr val="dk2"/>
            </a:solidFill>
            <a:prstDash val="dash"/>
            <a:round/>
            <a:headEnd len="med" w="med" type="none"/>
            <a:tailEnd len="med" w="med" type="triangle"/>
          </a:ln>
        </p:spPr>
      </p:cxnSp>
      <p:sp>
        <p:nvSpPr>
          <p:cNvPr id="1091" name="Google Shape;1091;p109"/>
          <p:cNvSpPr/>
          <p:nvPr/>
        </p:nvSpPr>
        <p:spPr>
          <a:xfrm>
            <a:off x="1321638" y="1793250"/>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pen Sans"/>
                <a:ea typeface="Open Sans"/>
                <a:cs typeface="Open Sans"/>
                <a:sym typeface="Open Sans"/>
              </a:rPr>
              <a:t>1</a:t>
            </a:r>
            <a:endParaRPr sz="2400">
              <a:solidFill>
                <a:schemeClr val="dk1"/>
              </a:solidFill>
              <a:latin typeface="Open Sans"/>
              <a:ea typeface="Open Sans"/>
              <a:cs typeface="Open Sans"/>
              <a:sym typeface="Open Sans"/>
            </a:endParaRPr>
          </a:p>
        </p:txBody>
      </p:sp>
      <p:cxnSp>
        <p:nvCxnSpPr>
          <p:cNvPr id="1092" name="Google Shape;1092;p109"/>
          <p:cNvCxnSpPr>
            <a:stCxn id="1091" idx="6"/>
            <a:endCxn id="1093" idx="2"/>
          </p:cNvCxnSpPr>
          <p:nvPr/>
        </p:nvCxnSpPr>
        <p:spPr>
          <a:xfrm>
            <a:off x="1986138" y="2125500"/>
            <a:ext cx="729300" cy="0"/>
          </a:xfrm>
          <a:prstGeom prst="straightConnector1">
            <a:avLst/>
          </a:prstGeom>
          <a:noFill/>
          <a:ln cap="flat" cmpd="sng" w="28575">
            <a:solidFill>
              <a:schemeClr val="dk2"/>
            </a:solidFill>
            <a:prstDash val="solid"/>
            <a:round/>
            <a:headEnd len="med" w="med" type="none"/>
            <a:tailEnd len="med" w="med" type="triangle"/>
          </a:ln>
        </p:spPr>
      </p:cxnSp>
      <p:sp>
        <p:nvSpPr>
          <p:cNvPr id="1093" name="Google Shape;1093;p109"/>
          <p:cNvSpPr/>
          <p:nvPr/>
        </p:nvSpPr>
        <p:spPr>
          <a:xfrm>
            <a:off x="27154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2</a:t>
            </a:r>
            <a:endParaRPr sz="2400">
              <a:solidFill>
                <a:srgbClr val="999999"/>
              </a:solidFill>
              <a:latin typeface="Open Sans"/>
              <a:ea typeface="Open Sans"/>
              <a:cs typeface="Open Sans"/>
              <a:sym typeface="Open Sans"/>
            </a:endParaRPr>
          </a:p>
        </p:txBody>
      </p:sp>
      <p:cxnSp>
        <p:nvCxnSpPr>
          <p:cNvPr id="1094" name="Google Shape;1094;p109"/>
          <p:cNvCxnSpPr>
            <a:stCxn id="1093" idx="6"/>
            <a:endCxn id="1095" idx="2"/>
          </p:cNvCxnSpPr>
          <p:nvPr/>
        </p:nvCxnSpPr>
        <p:spPr>
          <a:xfrm>
            <a:off x="3379937" y="2125500"/>
            <a:ext cx="707100" cy="0"/>
          </a:xfrm>
          <a:prstGeom prst="straightConnector1">
            <a:avLst/>
          </a:prstGeom>
          <a:noFill/>
          <a:ln cap="flat" cmpd="sng" w="28575">
            <a:solidFill>
              <a:schemeClr val="dk2"/>
            </a:solidFill>
            <a:prstDash val="solid"/>
            <a:round/>
            <a:headEnd len="med" w="med" type="none"/>
            <a:tailEnd len="med" w="med" type="triangle"/>
          </a:ln>
        </p:spPr>
      </p:cxnSp>
      <p:sp>
        <p:nvSpPr>
          <p:cNvPr id="1095" name="Google Shape;1095;p109"/>
          <p:cNvSpPr/>
          <p:nvPr/>
        </p:nvSpPr>
        <p:spPr>
          <a:xfrm>
            <a:off x="40870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3</a:t>
            </a:r>
            <a:endParaRPr sz="2400">
              <a:solidFill>
                <a:srgbClr val="999999"/>
              </a:solidFill>
              <a:latin typeface="Open Sans"/>
              <a:ea typeface="Open Sans"/>
              <a:cs typeface="Open Sans"/>
              <a:sym typeface="Open Sans"/>
            </a:endParaRPr>
          </a:p>
        </p:txBody>
      </p:sp>
      <p:sp>
        <p:nvSpPr>
          <p:cNvPr id="1096" name="Google Shape;1096;p109"/>
          <p:cNvSpPr txBox="1"/>
          <p:nvPr/>
        </p:nvSpPr>
        <p:spPr>
          <a:xfrm>
            <a:off x="1213638" y="2540100"/>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pen Sans"/>
                <a:ea typeface="Open Sans"/>
                <a:cs typeface="Open Sans"/>
                <a:sym typeface="Open Sans"/>
              </a:rPr>
              <a:t>Set</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lang="en" sz="2000">
                <a:solidFill>
                  <a:schemeClr val="dk1"/>
                </a:solidFill>
                <a:latin typeface="Open Sans"/>
                <a:ea typeface="Open Sans"/>
                <a:cs typeface="Open Sans"/>
                <a:sym typeface="Open Sans"/>
              </a:rPr>
              <a:t>Goal</a:t>
            </a:r>
            <a:endParaRPr sz="2000">
              <a:solidFill>
                <a:schemeClr val="dk1"/>
              </a:solidFill>
              <a:latin typeface="Open Sans"/>
              <a:ea typeface="Open Sans"/>
              <a:cs typeface="Open Sans"/>
              <a:sym typeface="Open Sans"/>
            </a:endParaRPr>
          </a:p>
        </p:txBody>
      </p:sp>
      <p:sp>
        <p:nvSpPr>
          <p:cNvPr id="1097" name="Google Shape;1097;p109"/>
          <p:cNvSpPr txBox="1"/>
          <p:nvPr/>
        </p:nvSpPr>
        <p:spPr>
          <a:xfrm>
            <a:off x="2603549" y="2540100"/>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Split</a:t>
            </a:r>
            <a:endParaRPr sz="2000">
              <a:solidFill>
                <a:srgbClr val="999999"/>
              </a:solidFill>
              <a:latin typeface="Open Sans"/>
              <a:ea typeface="Open Sans"/>
              <a:cs typeface="Open Sans"/>
              <a:sym typeface="Open Sans"/>
            </a:endParaRPr>
          </a:p>
          <a:p>
            <a:pPr indent="0" lvl="0" marL="0" rtl="0" algn="ctr">
              <a:spcBef>
                <a:spcPts val="0"/>
              </a:spcBef>
              <a:spcAft>
                <a:spcPts val="0"/>
              </a:spcAft>
              <a:buNone/>
            </a:pPr>
            <a:r>
              <a:rPr lang="en" sz="2000">
                <a:solidFill>
                  <a:srgbClr val="999999"/>
                </a:solidFill>
                <a:latin typeface="Open Sans"/>
                <a:ea typeface="Open Sans"/>
                <a:cs typeface="Open Sans"/>
                <a:sym typeface="Open Sans"/>
              </a:rPr>
              <a:t>Data</a:t>
            </a:r>
            <a:endParaRPr sz="2000">
              <a:solidFill>
                <a:srgbClr val="999999"/>
              </a:solidFill>
              <a:latin typeface="Open Sans"/>
              <a:ea typeface="Open Sans"/>
              <a:cs typeface="Open Sans"/>
              <a:sym typeface="Open Sans"/>
            </a:endParaRPr>
          </a:p>
        </p:txBody>
      </p:sp>
      <p:cxnSp>
        <p:nvCxnSpPr>
          <p:cNvPr id="1098" name="Google Shape;1098;p109"/>
          <p:cNvCxnSpPr>
            <a:stCxn id="1095" idx="6"/>
            <a:endCxn id="1099" idx="2"/>
          </p:cNvCxnSpPr>
          <p:nvPr/>
        </p:nvCxnSpPr>
        <p:spPr>
          <a:xfrm>
            <a:off x="4751537" y="2125500"/>
            <a:ext cx="805500" cy="0"/>
          </a:xfrm>
          <a:prstGeom prst="straightConnector1">
            <a:avLst/>
          </a:prstGeom>
          <a:noFill/>
          <a:ln cap="flat" cmpd="sng" w="28575">
            <a:solidFill>
              <a:schemeClr val="dk2"/>
            </a:solidFill>
            <a:prstDash val="solid"/>
            <a:round/>
            <a:headEnd len="med" w="med" type="none"/>
            <a:tailEnd len="med" w="med" type="triangle"/>
          </a:ln>
        </p:spPr>
      </p:cxnSp>
      <p:sp>
        <p:nvSpPr>
          <p:cNvPr id="1099" name="Google Shape;1099;p109"/>
          <p:cNvSpPr/>
          <p:nvPr/>
        </p:nvSpPr>
        <p:spPr>
          <a:xfrm>
            <a:off x="55570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4</a:t>
            </a:r>
            <a:endParaRPr sz="2400">
              <a:solidFill>
                <a:srgbClr val="999999"/>
              </a:solidFill>
              <a:latin typeface="Open Sans"/>
              <a:ea typeface="Open Sans"/>
              <a:cs typeface="Open Sans"/>
              <a:sym typeface="Open Sans"/>
            </a:endParaRPr>
          </a:p>
        </p:txBody>
      </p:sp>
      <p:sp>
        <p:nvSpPr>
          <p:cNvPr id="1100" name="Google Shape;1100;p109"/>
          <p:cNvSpPr txBox="1"/>
          <p:nvPr/>
        </p:nvSpPr>
        <p:spPr>
          <a:xfrm>
            <a:off x="5288848" y="2540100"/>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Test</a:t>
            </a:r>
            <a:endParaRPr sz="2000">
              <a:solidFill>
                <a:srgbClr val="999999"/>
              </a:solidFill>
              <a:latin typeface="Open Sans"/>
              <a:ea typeface="Open Sans"/>
              <a:cs typeface="Open Sans"/>
              <a:sym typeface="Open Sans"/>
            </a:endParaRPr>
          </a:p>
          <a:p>
            <a:pPr indent="0" lvl="0" marL="0" rtl="0" algn="ctr">
              <a:spcBef>
                <a:spcPts val="0"/>
              </a:spcBef>
              <a:spcAft>
                <a:spcPts val="0"/>
              </a:spcAft>
              <a:buNone/>
            </a:pPr>
            <a:r>
              <a:rPr lang="en" sz="2000">
                <a:solidFill>
                  <a:srgbClr val="999999"/>
                </a:solidFill>
                <a:latin typeface="Open Sans"/>
                <a:ea typeface="Open Sans"/>
                <a:cs typeface="Open Sans"/>
                <a:sym typeface="Open Sans"/>
              </a:rPr>
              <a:t>Model</a:t>
            </a:r>
            <a:endParaRPr sz="2000">
              <a:solidFill>
                <a:srgbClr val="999999"/>
              </a:solidFill>
              <a:latin typeface="Open Sans"/>
              <a:ea typeface="Open Sans"/>
              <a:cs typeface="Open Sans"/>
              <a:sym typeface="Open Sans"/>
            </a:endParaRPr>
          </a:p>
        </p:txBody>
      </p:sp>
      <p:cxnSp>
        <p:nvCxnSpPr>
          <p:cNvPr id="1101" name="Google Shape;1101;p109"/>
          <p:cNvCxnSpPr>
            <a:stCxn id="1099" idx="6"/>
            <a:endCxn id="1090" idx="2"/>
          </p:cNvCxnSpPr>
          <p:nvPr/>
        </p:nvCxnSpPr>
        <p:spPr>
          <a:xfrm>
            <a:off x="6221537" y="2125500"/>
            <a:ext cx="859500" cy="0"/>
          </a:xfrm>
          <a:prstGeom prst="straightConnector1">
            <a:avLst/>
          </a:prstGeom>
          <a:noFill/>
          <a:ln cap="flat" cmpd="sng" w="28575">
            <a:solidFill>
              <a:schemeClr val="dk2"/>
            </a:solidFill>
            <a:prstDash val="solid"/>
            <a:round/>
            <a:headEnd len="med" w="med" type="none"/>
            <a:tailEnd len="med" w="med" type="triangle"/>
          </a:ln>
        </p:spPr>
      </p:cxnSp>
      <p:sp>
        <p:nvSpPr>
          <p:cNvPr id="1102" name="Google Shape;1102;p109"/>
          <p:cNvSpPr txBox="1"/>
          <p:nvPr/>
        </p:nvSpPr>
        <p:spPr>
          <a:xfrm>
            <a:off x="6787311" y="2706019"/>
            <a:ext cx="127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Results</a:t>
            </a:r>
            <a:endParaRPr sz="2000">
              <a:solidFill>
                <a:srgbClr val="999999"/>
              </a:solidFill>
              <a:latin typeface="Open Sans"/>
              <a:ea typeface="Open Sans"/>
              <a:cs typeface="Open Sans"/>
              <a:sym typeface="Open Sans"/>
            </a:endParaRPr>
          </a:p>
        </p:txBody>
      </p:sp>
      <p:sp>
        <p:nvSpPr>
          <p:cNvPr id="1090" name="Google Shape;1090;p109"/>
          <p:cNvSpPr/>
          <p:nvPr/>
        </p:nvSpPr>
        <p:spPr>
          <a:xfrm>
            <a:off x="70810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5</a:t>
            </a:r>
            <a:endParaRPr sz="2400">
              <a:solidFill>
                <a:srgbClr val="999999"/>
              </a:solidFill>
              <a:latin typeface="Open Sans"/>
              <a:ea typeface="Open Sans"/>
              <a:cs typeface="Open Sans"/>
              <a:sym typeface="Open Sans"/>
            </a:endParaRPr>
          </a:p>
        </p:txBody>
      </p:sp>
      <p:pic>
        <p:nvPicPr>
          <p:cNvPr id="1103" name="Google Shape;1103;p109"/>
          <p:cNvPicPr preferRelativeResize="0"/>
          <p:nvPr/>
        </p:nvPicPr>
        <p:blipFill rotWithShape="1">
          <a:blip r:embed="rId3">
            <a:alphaModFix/>
          </a:blip>
          <a:srcRect b="0" l="0" r="0" t="0"/>
          <a:stretch/>
        </p:blipFill>
        <p:spPr>
          <a:xfrm>
            <a:off x="405649" y="3527000"/>
            <a:ext cx="8332700" cy="1236450"/>
          </a:xfrm>
          <a:prstGeom prst="rect">
            <a:avLst/>
          </a:prstGeom>
          <a:noFill/>
          <a:ln>
            <a:noFill/>
          </a:ln>
        </p:spPr>
      </p:pic>
      <p:sp>
        <p:nvSpPr>
          <p:cNvPr id="1104" name="Google Shape;1104;p109"/>
          <p:cNvSpPr txBox="1"/>
          <p:nvPr/>
        </p:nvSpPr>
        <p:spPr>
          <a:xfrm>
            <a:off x="3873011" y="2540100"/>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Train</a:t>
            </a:r>
            <a:endParaRPr sz="2000">
              <a:solidFill>
                <a:srgbClr val="999999"/>
              </a:solidFill>
              <a:latin typeface="Open Sans"/>
              <a:ea typeface="Open Sans"/>
              <a:cs typeface="Open Sans"/>
              <a:sym typeface="Open Sans"/>
            </a:endParaRPr>
          </a:p>
          <a:p>
            <a:pPr indent="0" lvl="0" marL="0" rtl="0" algn="ctr">
              <a:spcBef>
                <a:spcPts val="0"/>
              </a:spcBef>
              <a:spcAft>
                <a:spcPts val="0"/>
              </a:spcAft>
              <a:buNone/>
            </a:pPr>
            <a:r>
              <a:rPr lang="en" sz="2000">
                <a:solidFill>
                  <a:srgbClr val="999999"/>
                </a:solidFill>
                <a:latin typeface="Open Sans"/>
                <a:ea typeface="Open Sans"/>
                <a:cs typeface="Open Sans"/>
                <a:sym typeface="Open Sans"/>
              </a:rPr>
              <a:t>Model</a:t>
            </a:r>
            <a:endParaRPr sz="2000">
              <a:solidFill>
                <a:srgbClr val="999999"/>
              </a:solidFill>
              <a:latin typeface="Open Sans"/>
              <a:ea typeface="Open Sans"/>
              <a:cs typeface="Open Sans"/>
              <a:sym typeface="Open Sans"/>
            </a:endParaRPr>
          </a:p>
        </p:txBody>
      </p:sp>
      <p:sp>
        <p:nvSpPr>
          <p:cNvPr id="1105" name="Google Shape;1105;p109"/>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Run More Experiments</a:t>
            </a:r>
            <a:endParaRPr sz="3000">
              <a:solidFill>
                <a:srgbClr val="FFFFFF"/>
              </a:solidFill>
              <a:latin typeface="Oswald"/>
              <a:ea typeface="Oswald"/>
              <a:cs typeface="Oswald"/>
              <a:sym typeface="Oswa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cxnSp>
        <p:nvCxnSpPr>
          <p:cNvPr id="1110" name="Google Shape;1110;p110"/>
          <p:cNvCxnSpPr>
            <a:stCxn id="1111" idx="6"/>
            <a:endCxn id="1112" idx="2"/>
          </p:cNvCxnSpPr>
          <p:nvPr/>
        </p:nvCxnSpPr>
        <p:spPr>
          <a:xfrm flipH="1">
            <a:off x="1321637" y="2125500"/>
            <a:ext cx="6423900" cy="600"/>
          </a:xfrm>
          <a:prstGeom prst="bentConnector5">
            <a:avLst>
              <a:gd fmla="val -5787" name="adj1"/>
              <a:gd fmla="val -95062500" name="adj2"/>
              <a:gd fmla="val 107659" name="adj3"/>
            </a:avLst>
          </a:prstGeom>
          <a:noFill/>
          <a:ln cap="flat" cmpd="sng" w="28575">
            <a:solidFill>
              <a:schemeClr val="dk2"/>
            </a:solidFill>
            <a:prstDash val="dash"/>
            <a:round/>
            <a:headEnd len="med" w="med" type="none"/>
            <a:tailEnd len="med" w="med" type="triangle"/>
          </a:ln>
        </p:spPr>
      </p:cxnSp>
      <p:sp>
        <p:nvSpPr>
          <p:cNvPr id="1112" name="Google Shape;1112;p110"/>
          <p:cNvSpPr/>
          <p:nvPr/>
        </p:nvSpPr>
        <p:spPr>
          <a:xfrm>
            <a:off x="1321638"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1</a:t>
            </a:r>
            <a:endParaRPr sz="2400">
              <a:solidFill>
                <a:srgbClr val="999999"/>
              </a:solidFill>
              <a:latin typeface="Open Sans"/>
              <a:ea typeface="Open Sans"/>
              <a:cs typeface="Open Sans"/>
              <a:sym typeface="Open Sans"/>
            </a:endParaRPr>
          </a:p>
        </p:txBody>
      </p:sp>
      <p:cxnSp>
        <p:nvCxnSpPr>
          <p:cNvPr id="1113" name="Google Shape;1113;p110"/>
          <p:cNvCxnSpPr>
            <a:stCxn id="1112" idx="6"/>
            <a:endCxn id="1114" idx="2"/>
          </p:cNvCxnSpPr>
          <p:nvPr/>
        </p:nvCxnSpPr>
        <p:spPr>
          <a:xfrm>
            <a:off x="1986138" y="2125500"/>
            <a:ext cx="729300" cy="0"/>
          </a:xfrm>
          <a:prstGeom prst="straightConnector1">
            <a:avLst/>
          </a:prstGeom>
          <a:noFill/>
          <a:ln cap="flat" cmpd="sng" w="28575">
            <a:solidFill>
              <a:schemeClr val="dk2"/>
            </a:solidFill>
            <a:prstDash val="solid"/>
            <a:round/>
            <a:headEnd len="med" w="med" type="none"/>
            <a:tailEnd len="med" w="med" type="triangle"/>
          </a:ln>
        </p:spPr>
      </p:cxnSp>
      <p:sp>
        <p:nvSpPr>
          <p:cNvPr id="1114" name="Google Shape;1114;p110"/>
          <p:cNvSpPr/>
          <p:nvPr/>
        </p:nvSpPr>
        <p:spPr>
          <a:xfrm>
            <a:off x="2715437" y="1793250"/>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2</a:t>
            </a:r>
            <a:endParaRPr sz="2400">
              <a:latin typeface="Open Sans"/>
              <a:ea typeface="Open Sans"/>
              <a:cs typeface="Open Sans"/>
              <a:sym typeface="Open Sans"/>
            </a:endParaRPr>
          </a:p>
        </p:txBody>
      </p:sp>
      <p:cxnSp>
        <p:nvCxnSpPr>
          <p:cNvPr id="1115" name="Google Shape;1115;p110"/>
          <p:cNvCxnSpPr>
            <a:stCxn id="1114" idx="6"/>
            <a:endCxn id="1116" idx="2"/>
          </p:cNvCxnSpPr>
          <p:nvPr/>
        </p:nvCxnSpPr>
        <p:spPr>
          <a:xfrm>
            <a:off x="3379937" y="2125500"/>
            <a:ext cx="707100" cy="0"/>
          </a:xfrm>
          <a:prstGeom prst="straightConnector1">
            <a:avLst/>
          </a:prstGeom>
          <a:noFill/>
          <a:ln cap="flat" cmpd="sng" w="28575">
            <a:solidFill>
              <a:schemeClr val="dk2"/>
            </a:solidFill>
            <a:prstDash val="solid"/>
            <a:round/>
            <a:headEnd len="med" w="med" type="none"/>
            <a:tailEnd len="med" w="med" type="triangle"/>
          </a:ln>
        </p:spPr>
      </p:cxnSp>
      <p:sp>
        <p:nvSpPr>
          <p:cNvPr id="1116" name="Google Shape;1116;p110"/>
          <p:cNvSpPr/>
          <p:nvPr/>
        </p:nvSpPr>
        <p:spPr>
          <a:xfrm>
            <a:off x="40870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3</a:t>
            </a:r>
            <a:endParaRPr sz="2400">
              <a:solidFill>
                <a:srgbClr val="999999"/>
              </a:solidFill>
              <a:latin typeface="Open Sans"/>
              <a:ea typeface="Open Sans"/>
              <a:cs typeface="Open Sans"/>
              <a:sym typeface="Open Sans"/>
            </a:endParaRPr>
          </a:p>
        </p:txBody>
      </p:sp>
      <p:sp>
        <p:nvSpPr>
          <p:cNvPr id="1117" name="Google Shape;1117;p110"/>
          <p:cNvSpPr txBox="1"/>
          <p:nvPr/>
        </p:nvSpPr>
        <p:spPr>
          <a:xfrm>
            <a:off x="1213638" y="2540100"/>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Set</a:t>
            </a:r>
            <a:endParaRPr sz="2000">
              <a:solidFill>
                <a:srgbClr val="999999"/>
              </a:solidFill>
              <a:latin typeface="Open Sans"/>
              <a:ea typeface="Open Sans"/>
              <a:cs typeface="Open Sans"/>
              <a:sym typeface="Open Sans"/>
            </a:endParaRPr>
          </a:p>
          <a:p>
            <a:pPr indent="0" lvl="0" marL="0" rtl="0" algn="ctr">
              <a:spcBef>
                <a:spcPts val="0"/>
              </a:spcBef>
              <a:spcAft>
                <a:spcPts val="0"/>
              </a:spcAft>
              <a:buNone/>
            </a:pPr>
            <a:r>
              <a:rPr lang="en" sz="2000">
                <a:solidFill>
                  <a:srgbClr val="999999"/>
                </a:solidFill>
                <a:latin typeface="Open Sans"/>
                <a:ea typeface="Open Sans"/>
                <a:cs typeface="Open Sans"/>
                <a:sym typeface="Open Sans"/>
              </a:rPr>
              <a:t>Goal</a:t>
            </a:r>
            <a:endParaRPr sz="2000">
              <a:solidFill>
                <a:srgbClr val="999999"/>
              </a:solidFill>
              <a:latin typeface="Open Sans"/>
              <a:ea typeface="Open Sans"/>
              <a:cs typeface="Open Sans"/>
              <a:sym typeface="Open Sans"/>
            </a:endParaRPr>
          </a:p>
        </p:txBody>
      </p:sp>
      <p:sp>
        <p:nvSpPr>
          <p:cNvPr id="1118" name="Google Shape;1118;p110"/>
          <p:cNvSpPr txBox="1"/>
          <p:nvPr/>
        </p:nvSpPr>
        <p:spPr>
          <a:xfrm>
            <a:off x="2603549" y="2540100"/>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Split</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Data</a:t>
            </a:r>
            <a:endParaRPr sz="2000">
              <a:latin typeface="Open Sans"/>
              <a:ea typeface="Open Sans"/>
              <a:cs typeface="Open Sans"/>
              <a:sym typeface="Open Sans"/>
            </a:endParaRPr>
          </a:p>
        </p:txBody>
      </p:sp>
      <p:cxnSp>
        <p:nvCxnSpPr>
          <p:cNvPr id="1119" name="Google Shape;1119;p110"/>
          <p:cNvCxnSpPr>
            <a:stCxn id="1116" idx="6"/>
            <a:endCxn id="1120" idx="2"/>
          </p:cNvCxnSpPr>
          <p:nvPr/>
        </p:nvCxnSpPr>
        <p:spPr>
          <a:xfrm>
            <a:off x="4751537" y="2125500"/>
            <a:ext cx="805500" cy="0"/>
          </a:xfrm>
          <a:prstGeom prst="straightConnector1">
            <a:avLst/>
          </a:prstGeom>
          <a:noFill/>
          <a:ln cap="flat" cmpd="sng" w="28575">
            <a:solidFill>
              <a:schemeClr val="dk2"/>
            </a:solidFill>
            <a:prstDash val="solid"/>
            <a:round/>
            <a:headEnd len="med" w="med" type="none"/>
            <a:tailEnd len="med" w="med" type="triangle"/>
          </a:ln>
        </p:spPr>
      </p:cxnSp>
      <p:sp>
        <p:nvSpPr>
          <p:cNvPr id="1120" name="Google Shape;1120;p110"/>
          <p:cNvSpPr/>
          <p:nvPr/>
        </p:nvSpPr>
        <p:spPr>
          <a:xfrm>
            <a:off x="55570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4</a:t>
            </a:r>
            <a:endParaRPr sz="2400">
              <a:solidFill>
                <a:srgbClr val="999999"/>
              </a:solidFill>
              <a:latin typeface="Open Sans"/>
              <a:ea typeface="Open Sans"/>
              <a:cs typeface="Open Sans"/>
              <a:sym typeface="Open Sans"/>
            </a:endParaRPr>
          </a:p>
        </p:txBody>
      </p:sp>
      <p:sp>
        <p:nvSpPr>
          <p:cNvPr id="1121" name="Google Shape;1121;p110"/>
          <p:cNvSpPr txBox="1"/>
          <p:nvPr/>
        </p:nvSpPr>
        <p:spPr>
          <a:xfrm>
            <a:off x="5288848" y="2540100"/>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Test</a:t>
            </a:r>
            <a:endParaRPr sz="2000">
              <a:solidFill>
                <a:srgbClr val="999999"/>
              </a:solidFill>
              <a:latin typeface="Open Sans"/>
              <a:ea typeface="Open Sans"/>
              <a:cs typeface="Open Sans"/>
              <a:sym typeface="Open Sans"/>
            </a:endParaRPr>
          </a:p>
          <a:p>
            <a:pPr indent="0" lvl="0" marL="0" rtl="0" algn="ctr">
              <a:spcBef>
                <a:spcPts val="0"/>
              </a:spcBef>
              <a:spcAft>
                <a:spcPts val="0"/>
              </a:spcAft>
              <a:buNone/>
            </a:pPr>
            <a:r>
              <a:rPr lang="en" sz="2000">
                <a:solidFill>
                  <a:srgbClr val="999999"/>
                </a:solidFill>
                <a:latin typeface="Open Sans"/>
                <a:ea typeface="Open Sans"/>
                <a:cs typeface="Open Sans"/>
                <a:sym typeface="Open Sans"/>
              </a:rPr>
              <a:t>Model</a:t>
            </a:r>
            <a:endParaRPr sz="2000">
              <a:solidFill>
                <a:srgbClr val="999999"/>
              </a:solidFill>
              <a:latin typeface="Open Sans"/>
              <a:ea typeface="Open Sans"/>
              <a:cs typeface="Open Sans"/>
              <a:sym typeface="Open Sans"/>
            </a:endParaRPr>
          </a:p>
        </p:txBody>
      </p:sp>
      <p:cxnSp>
        <p:nvCxnSpPr>
          <p:cNvPr id="1122" name="Google Shape;1122;p110"/>
          <p:cNvCxnSpPr>
            <a:stCxn id="1120" idx="6"/>
            <a:endCxn id="1111" idx="2"/>
          </p:cNvCxnSpPr>
          <p:nvPr/>
        </p:nvCxnSpPr>
        <p:spPr>
          <a:xfrm>
            <a:off x="6221537" y="2125500"/>
            <a:ext cx="859500" cy="0"/>
          </a:xfrm>
          <a:prstGeom prst="straightConnector1">
            <a:avLst/>
          </a:prstGeom>
          <a:noFill/>
          <a:ln cap="flat" cmpd="sng" w="28575">
            <a:solidFill>
              <a:schemeClr val="dk2"/>
            </a:solidFill>
            <a:prstDash val="solid"/>
            <a:round/>
            <a:headEnd len="med" w="med" type="none"/>
            <a:tailEnd len="med" w="med" type="triangle"/>
          </a:ln>
        </p:spPr>
      </p:cxnSp>
      <p:sp>
        <p:nvSpPr>
          <p:cNvPr id="1123" name="Google Shape;1123;p110"/>
          <p:cNvSpPr txBox="1"/>
          <p:nvPr/>
        </p:nvSpPr>
        <p:spPr>
          <a:xfrm>
            <a:off x="6787311" y="2706019"/>
            <a:ext cx="127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Results</a:t>
            </a:r>
            <a:endParaRPr sz="2000">
              <a:solidFill>
                <a:srgbClr val="999999"/>
              </a:solidFill>
              <a:latin typeface="Open Sans"/>
              <a:ea typeface="Open Sans"/>
              <a:cs typeface="Open Sans"/>
              <a:sym typeface="Open Sans"/>
            </a:endParaRPr>
          </a:p>
        </p:txBody>
      </p:sp>
      <p:sp>
        <p:nvSpPr>
          <p:cNvPr id="1111" name="Google Shape;1111;p110"/>
          <p:cNvSpPr/>
          <p:nvPr/>
        </p:nvSpPr>
        <p:spPr>
          <a:xfrm>
            <a:off x="70810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5</a:t>
            </a:r>
            <a:endParaRPr sz="2400">
              <a:solidFill>
                <a:srgbClr val="999999"/>
              </a:solidFill>
              <a:latin typeface="Open Sans"/>
              <a:ea typeface="Open Sans"/>
              <a:cs typeface="Open Sans"/>
              <a:sym typeface="Open Sans"/>
            </a:endParaRPr>
          </a:p>
        </p:txBody>
      </p:sp>
      <p:pic>
        <p:nvPicPr>
          <p:cNvPr id="1124" name="Google Shape;1124;p110"/>
          <p:cNvPicPr preferRelativeResize="0"/>
          <p:nvPr/>
        </p:nvPicPr>
        <p:blipFill rotWithShape="1">
          <a:blip r:embed="rId3">
            <a:alphaModFix/>
          </a:blip>
          <a:srcRect b="1342" l="0" r="0" t="1342"/>
          <a:stretch/>
        </p:blipFill>
        <p:spPr>
          <a:xfrm>
            <a:off x="928163" y="3338209"/>
            <a:ext cx="7287675" cy="1599791"/>
          </a:xfrm>
          <a:prstGeom prst="rect">
            <a:avLst/>
          </a:prstGeom>
          <a:noFill/>
          <a:ln>
            <a:noFill/>
          </a:ln>
        </p:spPr>
      </p:pic>
      <p:sp>
        <p:nvSpPr>
          <p:cNvPr id="1125" name="Google Shape;1125;p110"/>
          <p:cNvSpPr txBox="1"/>
          <p:nvPr/>
        </p:nvSpPr>
        <p:spPr>
          <a:xfrm>
            <a:off x="3873011" y="2540100"/>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Train</a:t>
            </a:r>
            <a:endParaRPr sz="2000">
              <a:solidFill>
                <a:srgbClr val="999999"/>
              </a:solidFill>
              <a:latin typeface="Open Sans"/>
              <a:ea typeface="Open Sans"/>
              <a:cs typeface="Open Sans"/>
              <a:sym typeface="Open Sans"/>
            </a:endParaRPr>
          </a:p>
          <a:p>
            <a:pPr indent="0" lvl="0" marL="0" rtl="0" algn="ctr">
              <a:spcBef>
                <a:spcPts val="0"/>
              </a:spcBef>
              <a:spcAft>
                <a:spcPts val="0"/>
              </a:spcAft>
              <a:buNone/>
            </a:pPr>
            <a:r>
              <a:rPr lang="en" sz="2000">
                <a:solidFill>
                  <a:srgbClr val="999999"/>
                </a:solidFill>
                <a:latin typeface="Open Sans"/>
                <a:ea typeface="Open Sans"/>
                <a:cs typeface="Open Sans"/>
                <a:sym typeface="Open Sans"/>
              </a:rPr>
              <a:t>Model</a:t>
            </a:r>
            <a:endParaRPr sz="2000">
              <a:solidFill>
                <a:srgbClr val="999999"/>
              </a:solidFill>
              <a:latin typeface="Open Sans"/>
              <a:ea typeface="Open Sans"/>
              <a:cs typeface="Open Sans"/>
              <a:sym typeface="Open Sans"/>
            </a:endParaRPr>
          </a:p>
        </p:txBody>
      </p:sp>
      <p:sp>
        <p:nvSpPr>
          <p:cNvPr id="1126" name="Google Shape;1126;p110"/>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Run More Experiments</a:t>
            </a:r>
            <a:endParaRPr sz="3000">
              <a:solidFill>
                <a:srgbClr val="FFFFFF"/>
              </a:solidFill>
              <a:latin typeface="Oswald"/>
              <a:ea typeface="Oswald"/>
              <a:cs typeface="Oswald"/>
              <a:sym typeface="Oswa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cxnSp>
        <p:nvCxnSpPr>
          <p:cNvPr id="1131" name="Google Shape;1131;p111"/>
          <p:cNvCxnSpPr>
            <a:stCxn id="1132" idx="6"/>
            <a:endCxn id="1133" idx="2"/>
          </p:cNvCxnSpPr>
          <p:nvPr/>
        </p:nvCxnSpPr>
        <p:spPr>
          <a:xfrm flipH="1">
            <a:off x="1321637" y="2125500"/>
            <a:ext cx="6423900" cy="600"/>
          </a:xfrm>
          <a:prstGeom prst="bentConnector5">
            <a:avLst>
              <a:gd fmla="val -5787" name="adj1"/>
              <a:gd fmla="val -95062500" name="adj2"/>
              <a:gd fmla="val 107659" name="adj3"/>
            </a:avLst>
          </a:prstGeom>
          <a:noFill/>
          <a:ln cap="flat" cmpd="sng" w="28575">
            <a:solidFill>
              <a:schemeClr val="dk2"/>
            </a:solidFill>
            <a:prstDash val="dash"/>
            <a:round/>
            <a:headEnd len="med" w="med" type="none"/>
            <a:tailEnd len="med" w="med" type="triangle"/>
          </a:ln>
        </p:spPr>
      </p:cxnSp>
      <p:sp>
        <p:nvSpPr>
          <p:cNvPr id="1133" name="Google Shape;1133;p111"/>
          <p:cNvSpPr/>
          <p:nvPr/>
        </p:nvSpPr>
        <p:spPr>
          <a:xfrm>
            <a:off x="1321638"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1</a:t>
            </a:r>
            <a:endParaRPr sz="2400">
              <a:solidFill>
                <a:srgbClr val="999999"/>
              </a:solidFill>
              <a:latin typeface="Open Sans"/>
              <a:ea typeface="Open Sans"/>
              <a:cs typeface="Open Sans"/>
              <a:sym typeface="Open Sans"/>
            </a:endParaRPr>
          </a:p>
        </p:txBody>
      </p:sp>
      <p:cxnSp>
        <p:nvCxnSpPr>
          <p:cNvPr id="1134" name="Google Shape;1134;p111"/>
          <p:cNvCxnSpPr>
            <a:stCxn id="1133" idx="6"/>
            <a:endCxn id="1135" idx="2"/>
          </p:cNvCxnSpPr>
          <p:nvPr/>
        </p:nvCxnSpPr>
        <p:spPr>
          <a:xfrm>
            <a:off x="1986138" y="2125500"/>
            <a:ext cx="729300" cy="0"/>
          </a:xfrm>
          <a:prstGeom prst="straightConnector1">
            <a:avLst/>
          </a:prstGeom>
          <a:noFill/>
          <a:ln cap="flat" cmpd="sng" w="28575">
            <a:solidFill>
              <a:schemeClr val="dk2"/>
            </a:solidFill>
            <a:prstDash val="solid"/>
            <a:round/>
            <a:headEnd len="med" w="med" type="none"/>
            <a:tailEnd len="med" w="med" type="triangle"/>
          </a:ln>
        </p:spPr>
      </p:cxnSp>
      <p:sp>
        <p:nvSpPr>
          <p:cNvPr id="1135" name="Google Shape;1135;p111"/>
          <p:cNvSpPr/>
          <p:nvPr/>
        </p:nvSpPr>
        <p:spPr>
          <a:xfrm>
            <a:off x="27154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2</a:t>
            </a:r>
            <a:endParaRPr sz="2400">
              <a:solidFill>
                <a:srgbClr val="999999"/>
              </a:solidFill>
              <a:latin typeface="Open Sans"/>
              <a:ea typeface="Open Sans"/>
              <a:cs typeface="Open Sans"/>
              <a:sym typeface="Open Sans"/>
            </a:endParaRPr>
          </a:p>
        </p:txBody>
      </p:sp>
      <p:cxnSp>
        <p:nvCxnSpPr>
          <p:cNvPr id="1136" name="Google Shape;1136;p111"/>
          <p:cNvCxnSpPr>
            <a:stCxn id="1135" idx="6"/>
            <a:endCxn id="1137" idx="2"/>
          </p:cNvCxnSpPr>
          <p:nvPr/>
        </p:nvCxnSpPr>
        <p:spPr>
          <a:xfrm>
            <a:off x="3379937" y="2125500"/>
            <a:ext cx="707100" cy="0"/>
          </a:xfrm>
          <a:prstGeom prst="straightConnector1">
            <a:avLst/>
          </a:prstGeom>
          <a:noFill/>
          <a:ln cap="flat" cmpd="sng" w="28575">
            <a:solidFill>
              <a:schemeClr val="dk2"/>
            </a:solidFill>
            <a:prstDash val="solid"/>
            <a:round/>
            <a:headEnd len="med" w="med" type="none"/>
            <a:tailEnd len="med" w="med" type="triangle"/>
          </a:ln>
        </p:spPr>
      </p:cxnSp>
      <p:sp>
        <p:nvSpPr>
          <p:cNvPr id="1137" name="Google Shape;1137;p111"/>
          <p:cNvSpPr/>
          <p:nvPr/>
        </p:nvSpPr>
        <p:spPr>
          <a:xfrm>
            <a:off x="4087037" y="1793250"/>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Open Sans"/>
                <a:ea typeface="Open Sans"/>
                <a:cs typeface="Open Sans"/>
                <a:sym typeface="Open Sans"/>
              </a:rPr>
              <a:t>3</a:t>
            </a:r>
            <a:endParaRPr sz="2400">
              <a:solidFill>
                <a:schemeClr val="dk1"/>
              </a:solidFill>
              <a:latin typeface="Open Sans"/>
              <a:ea typeface="Open Sans"/>
              <a:cs typeface="Open Sans"/>
              <a:sym typeface="Open Sans"/>
            </a:endParaRPr>
          </a:p>
        </p:txBody>
      </p:sp>
      <p:sp>
        <p:nvSpPr>
          <p:cNvPr id="1138" name="Google Shape;1138;p111"/>
          <p:cNvSpPr txBox="1"/>
          <p:nvPr/>
        </p:nvSpPr>
        <p:spPr>
          <a:xfrm>
            <a:off x="1213638" y="2540100"/>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Set</a:t>
            </a:r>
            <a:endParaRPr sz="2000">
              <a:solidFill>
                <a:srgbClr val="999999"/>
              </a:solidFill>
              <a:latin typeface="Open Sans"/>
              <a:ea typeface="Open Sans"/>
              <a:cs typeface="Open Sans"/>
              <a:sym typeface="Open Sans"/>
            </a:endParaRPr>
          </a:p>
          <a:p>
            <a:pPr indent="0" lvl="0" marL="0" rtl="0" algn="ctr">
              <a:spcBef>
                <a:spcPts val="0"/>
              </a:spcBef>
              <a:spcAft>
                <a:spcPts val="0"/>
              </a:spcAft>
              <a:buNone/>
            </a:pPr>
            <a:r>
              <a:rPr lang="en" sz="2000">
                <a:solidFill>
                  <a:srgbClr val="999999"/>
                </a:solidFill>
                <a:latin typeface="Open Sans"/>
                <a:ea typeface="Open Sans"/>
                <a:cs typeface="Open Sans"/>
                <a:sym typeface="Open Sans"/>
              </a:rPr>
              <a:t>Goal</a:t>
            </a:r>
            <a:endParaRPr sz="2000">
              <a:solidFill>
                <a:srgbClr val="999999"/>
              </a:solidFill>
              <a:latin typeface="Open Sans"/>
              <a:ea typeface="Open Sans"/>
              <a:cs typeface="Open Sans"/>
              <a:sym typeface="Open Sans"/>
            </a:endParaRPr>
          </a:p>
        </p:txBody>
      </p:sp>
      <p:sp>
        <p:nvSpPr>
          <p:cNvPr id="1139" name="Google Shape;1139;p111"/>
          <p:cNvSpPr txBox="1"/>
          <p:nvPr/>
        </p:nvSpPr>
        <p:spPr>
          <a:xfrm>
            <a:off x="2603549" y="2540100"/>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Split</a:t>
            </a:r>
            <a:endParaRPr sz="2000">
              <a:solidFill>
                <a:srgbClr val="999999"/>
              </a:solidFill>
              <a:latin typeface="Open Sans"/>
              <a:ea typeface="Open Sans"/>
              <a:cs typeface="Open Sans"/>
              <a:sym typeface="Open Sans"/>
            </a:endParaRPr>
          </a:p>
          <a:p>
            <a:pPr indent="0" lvl="0" marL="0" rtl="0" algn="ctr">
              <a:spcBef>
                <a:spcPts val="0"/>
              </a:spcBef>
              <a:spcAft>
                <a:spcPts val="0"/>
              </a:spcAft>
              <a:buNone/>
            </a:pPr>
            <a:r>
              <a:rPr lang="en" sz="2000">
                <a:solidFill>
                  <a:srgbClr val="999999"/>
                </a:solidFill>
                <a:latin typeface="Open Sans"/>
                <a:ea typeface="Open Sans"/>
                <a:cs typeface="Open Sans"/>
                <a:sym typeface="Open Sans"/>
              </a:rPr>
              <a:t>Data</a:t>
            </a:r>
            <a:endParaRPr sz="2000">
              <a:solidFill>
                <a:srgbClr val="999999"/>
              </a:solidFill>
              <a:latin typeface="Open Sans"/>
              <a:ea typeface="Open Sans"/>
              <a:cs typeface="Open Sans"/>
              <a:sym typeface="Open Sans"/>
            </a:endParaRPr>
          </a:p>
        </p:txBody>
      </p:sp>
      <p:sp>
        <p:nvSpPr>
          <p:cNvPr id="1140" name="Google Shape;1140;p111"/>
          <p:cNvSpPr txBox="1"/>
          <p:nvPr/>
        </p:nvSpPr>
        <p:spPr>
          <a:xfrm>
            <a:off x="3873011" y="2540100"/>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pen Sans"/>
                <a:ea typeface="Open Sans"/>
                <a:cs typeface="Open Sans"/>
                <a:sym typeface="Open Sans"/>
              </a:rPr>
              <a:t>Train</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lang="en" sz="2000">
                <a:solidFill>
                  <a:schemeClr val="dk1"/>
                </a:solidFill>
                <a:latin typeface="Open Sans"/>
                <a:ea typeface="Open Sans"/>
                <a:cs typeface="Open Sans"/>
                <a:sym typeface="Open Sans"/>
              </a:rPr>
              <a:t>Model</a:t>
            </a:r>
            <a:endParaRPr sz="2000">
              <a:solidFill>
                <a:schemeClr val="dk1"/>
              </a:solidFill>
              <a:latin typeface="Open Sans"/>
              <a:ea typeface="Open Sans"/>
              <a:cs typeface="Open Sans"/>
              <a:sym typeface="Open Sans"/>
            </a:endParaRPr>
          </a:p>
        </p:txBody>
      </p:sp>
      <p:cxnSp>
        <p:nvCxnSpPr>
          <p:cNvPr id="1141" name="Google Shape;1141;p111"/>
          <p:cNvCxnSpPr>
            <a:stCxn id="1137" idx="6"/>
            <a:endCxn id="1142" idx="2"/>
          </p:cNvCxnSpPr>
          <p:nvPr/>
        </p:nvCxnSpPr>
        <p:spPr>
          <a:xfrm>
            <a:off x="4751537" y="2125500"/>
            <a:ext cx="805500" cy="0"/>
          </a:xfrm>
          <a:prstGeom prst="straightConnector1">
            <a:avLst/>
          </a:prstGeom>
          <a:noFill/>
          <a:ln cap="flat" cmpd="sng" w="28575">
            <a:solidFill>
              <a:schemeClr val="dk2"/>
            </a:solidFill>
            <a:prstDash val="solid"/>
            <a:round/>
            <a:headEnd len="med" w="med" type="none"/>
            <a:tailEnd len="med" w="med" type="triangle"/>
          </a:ln>
        </p:spPr>
      </p:cxnSp>
      <p:sp>
        <p:nvSpPr>
          <p:cNvPr id="1142" name="Google Shape;1142;p111"/>
          <p:cNvSpPr/>
          <p:nvPr/>
        </p:nvSpPr>
        <p:spPr>
          <a:xfrm>
            <a:off x="55570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4</a:t>
            </a:r>
            <a:endParaRPr sz="2400">
              <a:solidFill>
                <a:srgbClr val="999999"/>
              </a:solidFill>
              <a:latin typeface="Open Sans"/>
              <a:ea typeface="Open Sans"/>
              <a:cs typeface="Open Sans"/>
              <a:sym typeface="Open Sans"/>
            </a:endParaRPr>
          </a:p>
        </p:txBody>
      </p:sp>
      <p:sp>
        <p:nvSpPr>
          <p:cNvPr id="1143" name="Google Shape;1143;p111"/>
          <p:cNvSpPr txBox="1"/>
          <p:nvPr/>
        </p:nvSpPr>
        <p:spPr>
          <a:xfrm>
            <a:off x="5288848" y="2540100"/>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Test</a:t>
            </a:r>
            <a:endParaRPr sz="2000">
              <a:solidFill>
                <a:srgbClr val="999999"/>
              </a:solidFill>
              <a:latin typeface="Open Sans"/>
              <a:ea typeface="Open Sans"/>
              <a:cs typeface="Open Sans"/>
              <a:sym typeface="Open Sans"/>
            </a:endParaRPr>
          </a:p>
          <a:p>
            <a:pPr indent="0" lvl="0" marL="0" rtl="0" algn="ctr">
              <a:spcBef>
                <a:spcPts val="0"/>
              </a:spcBef>
              <a:spcAft>
                <a:spcPts val="0"/>
              </a:spcAft>
              <a:buNone/>
            </a:pPr>
            <a:r>
              <a:rPr lang="en" sz="2000">
                <a:solidFill>
                  <a:srgbClr val="999999"/>
                </a:solidFill>
                <a:latin typeface="Open Sans"/>
                <a:ea typeface="Open Sans"/>
                <a:cs typeface="Open Sans"/>
                <a:sym typeface="Open Sans"/>
              </a:rPr>
              <a:t>Model</a:t>
            </a:r>
            <a:endParaRPr sz="2000">
              <a:solidFill>
                <a:srgbClr val="999999"/>
              </a:solidFill>
              <a:latin typeface="Open Sans"/>
              <a:ea typeface="Open Sans"/>
              <a:cs typeface="Open Sans"/>
              <a:sym typeface="Open Sans"/>
            </a:endParaRPr>
          </a:p>
        </p:txBody>
      </p:sp>
      <p:cxnSp>
        <p:nvCxnSpPr>
          <p:cNvPr id="1144" name="Google Shape;1144;p111"/>
          <p:cNvCxnSpPr>
            <a:stCxn id="1142" idx="6"/>
            <a:endCxn id="1132" idx="2"/>
          </p:cNvCxnSpPr>
          <p:nvPr/>
        </p:nvCxnSpPr>
        <p:spPr>
          <a:xfrm>
            <a:off x="6221537" y="2125500"/>
            <a:ext cx="859500" cy="0"/>
          </a:xfrm>
          <a:prstGeom prst="straightConnector1">
            <a:avLst/>
          </a:prstGeom>
          <a:noFill/>
          <a:ln cap="flat" cmpd="sng" w="28575">
            <a:solidFill>
              <a:schemeClr val="dk2"/>
            </a:solidFill>
            <a:prstDash val="solid"/>
            <a:round/>
            <a:headEnd len="med" w="med" type="none"/>
            <a:tailEnd len="med" w="med" type="triangle"/>
          </a:ln>
        </p:spPr>
      </p:cxnSp>
      <p:sp>
        <p:nvSpPr>
          <p:cNvPr id="1145" name="Google Shape;1145;p111"/>
          <p:cNvSpPr txBox="1"/>
          <p:nvPr/>
        </p:nvSpPr>
        <p:spPr>
          <a:xfrm>
            <a:off x="6787311" y="2706019"/>
            <a:ext cx="127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Results</a:t>
            </a:r>
            <a:endParaRPr sz="2000">
              <a:solidFill>
                <a:srgbClr val="999999"/>
              </a:solidFill>
              <a:latin typeface="Open Sans"/>
              <a:ea typeface="Open Sans"/>
              <a:cs typeface="Open Sans"/>
              <a:sym typeface="Open Sans"/>
            </a:endParaRPr>
          </a:p>
        </p:txBody>
      </p:sp>
      <p:sp>
        <p:nvSpPr>
          <p:cNvPr id="1132" name="Google Shape;1132;p111"/>
          <p:cNvSpPr/>
          <p:nvPr/>
        </p:nvSpPr>
        <p:spPr>
          <a:xfrm>
            <a:off x="7081037" y="1793250"/>
            <a:ext cx="664500" cy="664500"/>
          </a:xfrm>
          <a:prstGeom prst="ellipse">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Open Sans"/>
                <a:ea typeface="Open Sans"/>
                <a:cs typeface="Open Sans"/>
                <a:sym typeface="Open Sans"/>
              </a:rPr>
              <a:t>5</a:t>
            </a:r>
            <a:endParaRPr sz="2400">
              <a:solidFill>
                <a:srgbClr val="999999"/>
              </a:solidFill>
              <a:latin typeface="Open Sans"/>
              <a:ea typeface="Open Sans"/>
              <a:cs typeface="Open Sans"/>
              <a:sym typeface="Open Sans"/>
            </a:endParaRPr>
          </a:p>
        </p:txBody>
      </p:sp>
      <p:pic>
        <p:nvPicPr>
          <p:cNvPr id="1146" name="Google Shape;1146;p111"/>
          <p:cNvPicPr preferRelativeResize="0"/>
          <p:nvPr/>
        </p:nvPicPr>
        <p:blipFill>
          <a:blip r:embed="rId3">
            <a:alphaModFix/>
          </a:blip>
          <a:stretch>
            <a:fillRect/>
          </a:stretch>
        </p:blipFill>
        <p:spPr>
          <a:xfrm>
            <a:off x="3225737" y="3450225"/>
            <a:ext cx="2692526" cy="1533749"/>
          </a:xfrm>
          <a:prstGeom prst="rect">
            <a:avLst/>
          </a:prstGeom>
          <a:noFill/>
          <a:ln>
            <a:noFill/>
          </a:ln>
        </p:spPr>
      </p:pic>
      <p:sp>
        <p:nvSpPr>
          <p:cNvPr id="1147" name="Google Shape;1147;p111"/>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Run More Experiments</a:t>
            </a:r>
            <a:endParaRPr sz="3000">
              <a:solidFill>
                <a:srgbClr val="FFFFFF"/>
              </a:solidFill>
              <a:latin typeface="Oswald"/>
              <a:ea typeface="Oswald"/>
              <a:cs typeface="Oswald"/>
              <a:sym typeface="Oswa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12"/>
          <p:cNvSpPr txBox="1"/>
          <p:nvPr>
            <p:ph idx="1" type="body"/>
          </p:nvPr>
        </p:nvSpPr>
        <p:spPr>
          <a:xfrm>
            <a:off x="311700" y="3828900"/>
            <a:ext cx="8520600" cy="740100"/>
          </a:xfrm>
          <a:prstGeom prst="rect">
            <a:avLst/>
          </a:prstGeom>
        </p:spPr>
        <p:txBody>
          <a:bodyPr anchorCtr="0" anchor="ctr" bIns="91425" lIns="91425" spcFirstLastPara="1" rIns="91425" wrap="square" tIns="91425">
            <a:noAutofit/>
          </a:bodyPr>
          <a:lstStyle/>
          <a:p>
            <a:pPr indent="0" lvl="0" marL="0" rtl="0" algn="ctr">
              <a:spcBef>
                <a:spcPts val="1000"/>
              </a:spcBef>
              <a:spcAft>
                <a:spcPts val="1600"/>
              </a:spcAft>
              <a:buNone/>
            </a:pPr>
            <a:r>
              <a:rPr lang="en" sz="2400"/>
              <a:t>How might you refine the experiment to get your model's training and testing accuracy to be 90% or more?</a:t>
            </a:r>
            <a:endParaRPr sz="2400"/>
          </a:p>
        </p:txBody>
      </p:sp>
      <p:sp>
        <p:nvSpPr>
          <p:cNvPr id="1153" name="Google Shape;1153;p112"/>
          <p:cNvSpPr/>
          <p:nvPr/>
        </p:nvSpPr>
        <p:spPr>
          <a:xfrm>
            <a:off x="2041938" y="1763525"/>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1</a:t>
            </a:r>
            <a:endParaRPr sz="2400">
              <a:latin typeface="Open Sans"/>
              <a:ea typeface="Open Sans"/>
              <a:cs typeface="Open Sans"/>
              <a:sym typeface="Open Sans"/>
            </a:endParaRPr>
          </a:p>
        </p:txBody>
      </p:sp>
      <p:cxnSp>
        <p:nvCxnSpPr>
          <p:cNvPr id="1154" name="Google Shape;1154;p112"/>
          <p:cNvCxnSpPr>
            <a:stCxn id="1153" idx="6"/>
            <a:endCxn id="1155" idx="2"/>
          </p:cNvCxnSpPr>
          <p:nvPr/>
        </p:nvCxnSpPr>
        <p:spPr>
          <a:xfrm>
            <a:off x="2706438" y="2095775"/>
            <a:ext cx="729300" cy="0"/>
          </a:xfrm>
          <a:prstGeom prst="straightConnector1">
            <a:avLst/>
          </a:prstGeom>
          <a:noFill/>
          <a:ln cap="flat" cmpd="sng" w="28575">
            <a:solidFill>
              <a:schemeClr val="dk2"/>
            </a:solidFill>
            <a:prstDash val="solid"/>
            <a:round/>
            <a:headEnd len="med" w="med" type="none"/>
            <a:tailEnd len="med" w="med" type="triangle"/>
          </a:ln>
        </p:spPr>
      </p:cxnSp>
      <p:sp>
        <p:nvSpPr>
          <p:cNvPr id="1155" name="Google Shape;1155;p112"/>
          <p:cNvSpPr/>
          <p:nvPr/>
        </p:nvSpPr>
        <p:spPr>
          <a:xfrm>
            <a:off x="3435737" y="1763525"/>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2</a:t>
            </a:r>
            <a:endParaRPr sz="2400">
              <a:latin typeface="Open Sans"/>
              <a:ea typeface="Open Sans"/>
              <a:cs typeface="Open Sans"/>
              <a:sym typeface="Open Sans"/>
            </a:endParaRPr>
          </a:p>
        </p:txBody>
      </p:sp>
      <p:cxnSp>
        <p:nvCxnSpPr>
          <p:cNvPr id="1156" name="Google Shape;1156;p112"/>
          <p:cNvCxnSpPr>
            <a:stCxn id="1155" idx="6"/>
            <a:endCxn id="1157" idx="2"/>
          </p:cNvCxnSpPr>
          <p:nvPr/>
        </p:nvCxnSpPr>
        <p:spPr>
          <a:xfrm>
            <a:off x="4100237" y="2095775"/>
            <a:ext cx="707100" cy="0"/>
          </a:xfrm>
          <a:prstGeom prst="straightConnector1">
            <a:avLst/>
          </a:prstGeom>
          <a:noFill/>
          <a:ln cap="flat" cmpd="sng" w="28575">
            <a:solidFill>
              <a:schemeClr val="dk2"/>
            </a:solidFill>
            <a:prstDash val="solid"/>
            <a:round/>
            <a:headEnd len="med" w="med" type="none"/>
            <a:tailEnd len="med" w="med" type="triangle"/>
          </a:ln>
        </p:spPr>
      </p:cxnSp>
      <p:sp>
        <p:nvSpPr>
          <p:cNvPr id="1157" name="Google Shape;1157;p112"/>
          <p:cNvSpPr/>
          <p:nvPr/>
        </p:nvSpPr>
        <p:spPr>
          <a:xfrm>
            <a:off x="4807337" y="1763525"/>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3</a:t>
            </a:r>
            <a:endParaRPr sz="2400">
              <a:latin typeface="Open Sans"/>
              <a:ea typeface="Open Sans"/>
              <a:cs typeface="Open Sans"/>
              <a:sym typeface="Open Sans"/>
            </a:endParaRPr>
          </a:p>
        </p:txBody>
      </p:sp>
      <p:sp>
        <p:nvSpPr>
          <p:cNvPr id="1158" name="Google Shape;1158;p112"/>
          <p:cNvSpPr txBox="1"/>
          <p:nvPr/>
        </p:nvSpPr>
        <p:spPr>
          <a:xfrm>
            <a:off x="1933938" y="2510375"/>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Set</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Goal</a:t>
            </a:r>
            <a:endParaRPr sz="2000">
              <a:latin typeface="Open Sans"/>
              <a:ea typeface="Open Sans"/>
              <a:cs typeface="Open Sans"/>
              <a:sym typeface="Open Sans"/>
            </a:endParaRPr>
          </a:p>
        </p:txBody>
      </p:sp>
      <p:sp>
        <p:nvSpPr>
          <p:cNvPr id="1159" name="Google Shape;1159;p112"/>
          <p:cNvSpPr txBox="1"/>
          <p:nvPr/>
        </p:nvSpPr>
        <p:spPr>
          <a:xfrm>
            <a:off x="3323849" y="2510375"/>
            <a:ext cx="8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Split</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Data</a:t>
            </a:r>
            <a:endParaRPr sz="2000">
              <a:latin typeface="Open Sans"/>
              <a:ea typeface="Open Sans"/>
              <a:cs typeface="Open Sans"/>
              <a:sym typeface="Open Sans"/>
            </a:endParaRPr>
          </a:p>
        </p:txBody>
      </p:sp>
      <p:sp>
        <p:nvSpPr>
          <p:cNvPr id="1160" name="Google Shape;1160;p112"/>
          <p:cNvSpPr txBox="1"/>
          <p:nvPr/>
        </p:nvSpPr>
        <p:spPr>
          <a:xfrm>
            <a:off x="4539123" y="2510375"/>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Train</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Model</a:t>
            </a:r>
            <a:endParaRPr sz="2000">
              <a:latin typeface="Open Sans"/>
              <a:ea typeface="Open Sans"/>
              <a:cs typeface="Open Sans"/>
              <a:sym typeface="Open Sans"/>
            </a:endParaRPr>
          </a:p>
        </p:txBody>
      </p:sp>
      <p:cxnSp>
        <p:nvCxnSpPr>
          <p:cNvPr id="1161" name="Google Shape;1161;p112"/>
          <p:cNvCxnSpPr>
            <a:stCxn id="1157" idx="6"/>
            <a:endCxn id="1162" idx="2"/>
          </p:cNvCxnSpPr>
          <p:nvPr/>
        </p:nvCxnSpPr>
        <p:spPr>
          <a:xfrm>
            <a:off x="5471837" y="2095775"/>
            <a:ext cx="805500" cy="0"/>
          </a:xfrm>
          <a:prstGeom prst="straightConnector1">
            <a:avLst/>
          </a:prstGeom>
          <a:noFill/>
          <a:ln cap="flat" cmpd="sng" w="28575">
            <a:solidFill>
              <a:schemeClr val="dk2"/>
            </a:solidFill>
            <a:prstDash val="solid"/>
            <a:round/>
            <a:headEnd len="med" w="med" type="none"/>
            <a:tailEnd len="med" w="med" type="triangle"/>
          </a:ln>
        </p:spPr>
      </p:cxnSp>
      <p:sp>
        <p:nvSpPr>
          <p:cNvPr id="1162" name="Google Shape;1162;p112"/>
          <p:cNvSpPr/>
          <p:nvPr/>
        </p:nvSpPr>
        <p:spPr>
          <a:xfrm>
            <a:off x="6277337" y="1763525"/>
            <a:ext cx="664500" cy="664500"/>
          </a:xfrm>
          <a:prstGeom prst="ellipse">
            <a:avLst/>
          </a:prstGeom>
          <a:solidFill>
            <a:srgbClr val="FFFFFF"/>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4</a:t>
            </a:r>
            <a:endParaRPr sz="2400">
              <a:latin typeface="Open Sans"/>
              <a:ea typeface="Open Sans"/>
              <a:cs typeface="Open Sans"/>
              <a:sym typeface="Open Sans"/>
            </a:endParaRPr>
          </a:p>
        </p:txBody>
      </p:sp>
      <p:sp>
        <p:nvSpPr>
          <p:cNvPr id="1163" name="Google Shape;1163;p112"/>
          <p:cNvSpPr txBox="1"/>
          <p:nvPr/>
        </p:nvSpPr>
        <p:spPr>
          <a:xfrm>
            <a:off x="6009148" y="2510375"/>
            <a:ext cx="120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Test</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Model</a:t>
            </a:r>
            <a:endParaRPr sz="2000">
              <a:latin typeface="Open Sans"/>
              <a:ea typeface="Open Sans"/>
              <a:cs typeface="Open Sans"/>
              <a:sym typeface="Open Sans"/>
            </a:endParaRPr>
          </a:p>
        </p:txBody>
      </p:sp>
      <p:sp>
        <p:nvSpPr>
          <p:cNvPr id="1164" name="Google Shape;1164;p112"/>
          <p:cNvSpPr/>
          <p:nvPr/>
        </p:nvSpPr>
        <p:spPr>
          <a:xfrm>
            <a:off x="-2450" y="0"/>
            <a:ext cx="9144000" cy="97085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Run More Experiments</a:t>
            </a:r>
            <a:endParaRPr sz="3000">
              <a:solidFill>
                <a:srgbClr val="FFFFFF"/>
              </a:solidFill>
              <a:latin typeface="Oswald"/>
              <a:ea typeface="Oswald"/>
              <a:cs typeface="Oswald"/>
              <a:sym typeface="Oswa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13"/>
          <p:cNvSpPr/>
          <p:nvPr/>
        </p:nvSpPr>
        <p:spPr>
          <a:xfrm>
            <a:off x="804675" y="1219200"/>
            <a:ext cx="7680900" cy="313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0" name="Google Shape;1170;p113"/>
          <p:cNvSpPr/>
          <p:nvPr/>
        </p:nvSpPr>
        <p:spPr>
          <a:xfrm>
            <a:off x="4046813" y="794225"/>
            <a:ext cx="1335300" cy="56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Goal</a:t>
            </a:r>
            <a:endParaRPr sz="2400">
              <a:latin typeface="Open Sans"/>
              <a:ea typeface="Open Sans"/>
              <a:cs typeface="Open Sans"/>
              <a:sym typeface="Open Sans"/>
            </a:endParaRPr>
          </a:p>
        </p:txBody>
      </p:sp>
      <p:cxnSp>
        <p:nvCxnSpPr>
          <p:cNvPr id="1171" name="Google Shape;1171;p113"/>
          <p:cNvCxnSpPr>
            <a:stCxn id="1170" idx="2"/>
            <a:endCxn id="1172" idx="0"/>
          </p:cNvCxnSpPr>
          <p:nvPr/>
        </p:nvCxnSpPr>
        <p:spPr>
          <a:xfrm>
            <a:off x="4714463" y="1362725"/>
            <a:ext cx="0" cy="473400"/>
          </a:xfrm>
          <a:prstGeom prst="straightConnector1">
            <a:avLst/>
          </a:prstGeom>
          <a:noFill/>
          <a:ln cap="flat" cmpd="sng" w="9525">
            <a:solidFill>
              <a:schemeClr val="dk2"/>
            </a:solidFill>
            <a:prstDash val="solid"/>
            <a:round/>
            <a:headEnd len="med" w="med" type="none"/>
            <a:tailEnd len="med" w="med" type="triangle"/>
          </a:ln>
        </p:spPr>
      </p:cxnSp>
      <p:sp>
        <p:nvSpPr>
          <p:cNvPr id="1173" name="Google Shape;1173;p113"/>
          <p:cNvSpPr txBox="1"/>
          <p:nvPr/>
        </p:nvSpPr>
        <p:spPr>
          <a:xfrm rot="2908">
            <a:off x="6377860" y="2179615"/>
            <a:ext cx="1418401" cy="4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Open Sans"/>
                <a:ea typeface="Open Sans"/>
                <a:cs typeface="Open Sans"/>
                <a:sym typeface="Open Sans"/>
              </a:rPr>
              <a:t>Yes</a:t>
            </a:r>
            <a:endParaRPr i="1" sz="1800">
              <a:latin typeface="Open Sans"/>
              <a:ea typeface="Open Sans"/>
              <a:cs typeface="Open Sans"/>
              <a:sym typeface="Open Sans"/>
            </a:endParaRPr>
          </a:p>
        </p:txBody>
      </p:sp>
      <p:sp>
        <p:nvSpPr>
          <p:cNvPr id="1174" name="Google Shape;1174;p113"/>
          <p:cNvSpPr/>
          <p:nvPr/>
        </p:nvSpPr>
        <p:spPr>
          <a:xfrm>
            <a:off x="6595463" y="3772675"/>
            <a:ext cx="2028000" cy="744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Rule-based System</a:t>
            </a:r>
            <a:endParaRPr sz="2000">
              <a:latin typeface="Open Sans"/>
              <a:ea typeface="Open Sans"/>
              <a:cs typeface="Open Sans"/>
              <a:sym typeface="Open Sans"/>
            </a:endParaRPr>
          </a:p>
        </p:txBody>
      </p:sp>
      <p:sp>
        <p:nvSpPr>
          <p:cNvPr id="1175" name="Google Shape;1175;p113"/>
          <p:cNvSpPr txBox="1"/>
          <p:nvPr/>
        </p:nvSpPr>
        <p:spPr>
          <a:xfrm flipH="1" rot="-3125">
            <a:off x="2047052" y="2168325"/>
            <a:ext cx="660000" cy="4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Open Sans"/>
                <a:ea typeface="Open Sans"/>
                <a:cs typeface="Open Sans"/>
                <a:sym typeface="Open Sans"/>
              </a:rPr>
              <a:t>No</a:t>
            </a:r>
            <a:endParaRPr i="1" sz="1800">
              <a:latin typeface="Open Sans"/>
              <a:ea typeface="Open Sans"/>
              <a:cs typeface="Open Sans"/>
              <a:sym typeface="Open Sans"/>
            </a:endParaRPr>
          </a:p>
        </p:txBody>
      </p:sp>
      <p:sp>
        <p:nvSpPr>
          <p:cNvPr id="1176" name="Google Shape;1176;p113"/>
          <p:cNvSpPr/>
          <p:nvPr/>
        </p:nvSpPr>
        <p:spPr>
          <a:xfrm>
            <a:off x="520532" y="3772675"/>
            <a:ext cx="2436300" cy="744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a:ea typeface="Open Sans"/>
                <a:cs typeface="Open Sans"/>
                <a:sym typeface="Open Sans"/>
              </a:rPr>
              <a:t>Machine Learning System</a:t>
            </a:r>
            <a:endParaRPr sz="2000">
              <a:latin typeface="Open Sans"/>
              <a:ea typeface="Open Sans"/>
              <a:cs typeface="Open Sans"/>
              <a:sym typeface="Open Sans"/>
            </a:endParaRPr>
          </a:p>
        </p:txBody>
      </p:sp>
      <p:cxnSp>
        <p:nvCxnSpPr>
          <p:cNvPr id="1177" name="Google Shape;1177;p113"/>
          <p:cNvCxnSpPr>
            <a:stCxn id="1178" idx="3"/>
          </p:cNvCxnSpPr>
          <p:nvPr/>
        </p:nvCxnSpPr>
        <p:spPr>
          <a:xfrm>
            <a:off x="1081553" y="3455775"/>
            <a:ext cx="0" cy="324900"/>
          </a:xfrm>
          <a:prstGeom prst="straightConnector1">
            <a:avLst/>
          </a:prstGeom>
          <a:noFill/>
          <a:ln cap="flat" cmpd="sng" w="9525">
            <a:solidFill>
              <a:srgbClr val="999999"/>
            </a:solidFill>
            <a:prstDash val="dash"/>
            <a:round/>
            <a:headEnd len="med" w="med" type="none"/>
            <a:tailEnd len="med" w="med" type="triangle"/>
          </a:ln>
        </p:spPr>
      </p:cxnSp>
      <p:sp>
        <p:nvSpPr>
          <p:cNvPr id="1178" name="Google Shape;1178;p113"/>
          <p:cNvSpPr/>
          <p:nvPr/>
        </p:nvSpPr>
        <p:spPr>
          <a:xfrm>
            <a:off x="613215" y="2887275"/>
            <a:ext cx="1078800" cy="568500"/>
          </a:xfrm>
          <a:prstGeom prst="parallelogram">
            <a:avLst>
              <a:gd fmla="val 25000" name="adj"/>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999999"/>
                </a:solidFill>
                <a:latin typeface="Open Sans"/>
                <a:ea typeface="Open Sans"/>
                <a:cs typeface="Open Sans"/>
                <a:sym typeface="Open Sans"/>
              </a:rPr>
              <a:t>Data</a:t>
            </a:r>
            <a:endParaRPr sz="2000">
              <a:solidFill>
                <a:srgbClr val="999999"/>
              </a:solidFill>
              <a:latin typeface="Open Sans"/>
              <a:ea typeface="Open Sans"/>
              <a:cs typeface="Open Sans"/>
              <a:sym typeface="Open Sans"/>
            </a:endParaRPr>
          </a:p>
        </p:txBody>
      </p:sp>
      <p:cxnSp>
        <p:nvCxnSpPr>
          <p:cNvPr id="1179" name="Google Shape;1179;p113"/>
          <p:cNvCxnSpPr>
            <a:stCxn id="1172" idx="1"/>
          </p:cNvCxnSpPr>
          <p:nvPr/>
        </p:nvCxnSpPr>
        <p:spPr>
          <a:xfrm flipH="1">
            <a:off x="2198063" y="2582475"/>
            <a:ext cx="1043700" cy="1198200"/>
          </a:xfrm>
          <a:prstGeom prst="bentConnector2">
            <a:avLst/>
          </a:prstGeom>
          <a:noFill/>
          <a:ln cap="flat" cmpd="sng" w="9525">
            <a:solidFill>
              <a:schemeClr val="dk2"/>
            </a:solidFill>
            <a:prstDash val="solid"/>
            <a:round/>
            <a:headEnd len="med" w="med" type="none"/>
            <a:tailEnd len="med" w="med" type="triangle"/>
          </a:ln>
        </p:spPr>
      </p:cxnSp>
      <p:cxnSp>
        <p:nvCxnSpPr>
          <p:cNvPr id="1180" name="Google Shape;1180;p113"/>
          <p:cNvCxnSpPr>
            <a:stCxn id="1172" idx="3"/>
          </p:cNvCxnSpPr>
          <p:nvPr/>
        </p:nvCxnSpPr>
        <p:spPr>
          <a:xfrm>
            <a:off x="6187163" y="2582475"/>
            <a:ext cx="1077600" cy="1187100"/>
          </a:xfrm>
          <a:prstGeom prst="bentConnector2">
            <a:avLst/>
          </a:prstGeom>
          <a:noFill/>
          <a:ln cap="flat" cmpd="sng" w="9525">
            <a:solidFill>
              <a:schemeClr val="dk2"/>
            </a:solidFill>
            <a:prstDash val="solid"/>
            <a:round/>
            <a:headEnd len="med" w="med" type="none"/>
            <a:tailEnd len="med" w="med" type="triangle"/>
          </a:ln>
        </p:spPr>
      </p:cxnSp>
      <p:grpSp>
        <p:nvGrpSpPr>
          <p:cNvPr id="1181" name="Google Shape;1181;p113"/>
          <p:cNvGrpSpPr/>
          <p:nvPr/>
        </p:nvGrpSpPr>
        <p:grpSpPr>
          <a:xfrm>
            <a:off x="3214463" y="1836075"/>
            <a:ext cx="3000000" cy="1492800"/>
            <a:chOff x="3214463" y="1836075"/>
            <a:chExt cx="3000000" cy="1492800"/>
          </a:xfrm>
        </p:grpSpPr>
        <p:sp>
          <p:nvSpPr>
            <p:cNvPr id="1172" name="Google Shape;1172;p113"/>
            <p:cNvSpPr/>
            <p:nvPr/>
          </p:nvSpPr>
          <p:spPr>
            <a:xfrm>
              <a:off x="3241763" y="1836075"/>
              <a:ext cx="2945400" cy="1492800"/>
            </a:xfrm>
            <a:prstGeom prst="diamon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2400">
                <a:latin typeface="Open Sans"/>
                <a:ea typeface="Open Sans"/>
                <a:cs typeface="Open Sans"/>
                <a:sym typeface="Open Sans"/>
              </a:endParaRPr>
            </a:p>
          </p:txBody>
        </p:sp>
        <p:sp>
          <p:nvSpPr>
            <p:cNvPr id="1182" name="Google Shape;1182;p113"/>
            <p:cNvSpPr txBox="1"/>
            <p:nvPr/>
          </p:nvSpPr>
          <p:spPr>
            <a:xfrm>
              <a:off x="3214463" y="2201523"/>
              <a:ext cx="3000000" cy="6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pen Sans"/>
                  <a:ea typeface="Open Sans"/>
                  <a:cs typeface="Open Sans"/>
                  <a:sym typeface="Open Sans"/>
                </a:rPr>
                <a:t>Current</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lang="en" sz="2000">
                  <a:solidFill>
                    <a:schemeClr val="dk1"/>
                  </a:solidFill>
                  <a:latin typeface="Open Sans"/>
                  <a:ea typeface="Open Sans"/>
                  <a:cs typeface="Open Sans"/>
                  <a:sym typeface="Open Sans"/>
                </a:rPr>
                <a:t>algorithms</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lang="en" sz="2000">
                  <a:solidFill>
                    <a:schemeClr val="dk1"/>
                  </a:solidFill>
                  <a:latin typeface="Open Sans"/>
                  <a:ea typeface="Open Sans"/>
                  <a:cs typeface="Open Sans"/>
                  <a:sym typeface="Open Sans"/>
                </a:rPr>
                <a:t>achieve goal?</a:t>
              </a:r>
              <a:endParaRPr sz="2000">
                <a:solidFill>
                  <a:schemeClr val="dk1"/>
                </a:solidFill>
                <a:latin typeface="Open Sans"/>
                <a:ea typeface="Open Sans"/>
                <a:cs typeface="Open Sans"/>
                <a:sym typeface="Open Sans"/>
              </a:endParaRPr>
            </a:p>
          </p:txBody>
        </p:sp>
      </p:grpSp>
      <p:sp>
        <p:nvSpPr>
          <p:cNvPr id="1183" name="Google Shape;1183;p113"/>
          <p:cNvSpPr/>
          <p:nvPr/>
        </p:nvSpPr>
        <p:spPr>
          <a:xfrm>
            <a:off x="-2450" y="0"/>
            <a:ext cx="9144000" cy="744300"/>
          </a:xfrm>
          <a:prstGeom prst="flowChartOffpageConnector">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Oswald"/>
                <a:ea typeface="Oswald"/>
                <a:cs typeface="Oswald"/>
                <a:sym typeface="Oswald"/>
              </a:rPr>
              <a:t>Debrief</a:t>
            </a:r>
            <a:endParaRPr sz="3000">
              <a:solidFill>
                <a:srgbClr val="FFFFFF"/>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